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63EBB-81EA-497C-B919-3CFF2362275E}" type="datetimeFigureOut">
              <a:rPr lang="en-IN" smtClean="0"/>
              <a:t>31-03-2025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BD1FE-52F9-42AE-9BE7-8F5A095EDA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238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E5A63-0FC1-4338-9951-248331A7FD16}" type="datetimeFigureOut">
              <a:rPr lang="en-IN" smtClean="0"/>
              <a:t>31-03-2025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B37FC-5185-4A35-9D01-B59BA9C742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1509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B37FC-5185-4A35-9D01-B59BA9C7423C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4710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8349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90B0F9F-6EFF-45D1-AA8B-E825FDB64991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0016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B37FC-5185-4A35-9D01-B59BA9C7423C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6790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528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0329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250" y="3324225"/>
            <a:ext cx="6807200" cy="31480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6280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1180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6487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8988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1270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5690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69296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2999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3995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2099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62490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96136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3688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80971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85690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71944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7226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57974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352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26796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36854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39604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5545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6000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88409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00867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66344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0838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39483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97162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97539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0642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7CE61-50CD-401A-A389-156E09678612}" type="datetime1">
              <a:rPr lang="en-IN" smtClean="0"/>
              <a:t>31-03-2025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403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00CF-149A-41CD-BF3D-9B480F240461}" type="datetime1">
              <a:rPr lang="en-IN" smtClean="0"/>
              <a:t>31-03-2025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5317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26B-40D4-438C-83E5-36C440C973D9}" type="datetime1">
              <a:rPr lang="en-IN" smtClean="0"/>
              <a:t>31-03-2025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9286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8DC0-F92D-44D4-A8C0-28BCEB4C2934}" type="datetime1">
              <a:rPr lang="en-IN" smtClean="0"/>
              <a:t>31-03-2025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1101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C7C3-B50B-4654-9DAF-A60E680295FB}" type="datetime1">
              <a:rPr lang="en-IN" smtClean="0"/>
              <a:t>31-03-2025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0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811C-6F00-4B69-AF05-F7379C92A098}" type="datetime1">
              <a:rPr lang="en-IN" smtClean="0"/>
              <a:t>31-03-2025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9347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432F-B544-4C20-8003-2901470590B2}" type="datetime1">
              <a:rPr lang="en-IN" smtClean="0"/>
              <a:t>31-03-2025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7196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74716-C999-4848-8A97-9149AFB4349D}" type="datetime1">
              <a:rPr lang="en-IN" smtClean="0"/>
              <a:t>31-03-2025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869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35C9-6018-4AA2-8DF6-693BDF6F3C3F}" type="datetime1">
              <a:rPr lang="en-IN" smtClean="0"/>
              <a:t>31-03-2025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5732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3419-7884-4841-94BF-168C95E0C033}" type="datetime1">
              <a:rPr lang="en-IN" smtClean="0"/>
              <a:t>31-03-2025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806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C41FC-A4A5-4F41-A0C0-B46A4C8474AD}" type="datetime1">
              <a:rPr lang="en-IN" smtClean="0"/>
              <a:t>31-03-2025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3146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6C23C-B80F-474C-B9E4-D52E87F01124}" type="datetime1">
              <a:rPr lang="en-IN" smtClean="0"/>
              <a:t>31-03-2025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LENDI ISTITUTE OF ENGINEERING AND TECHNOLOGY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7096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350" y="43073"/>
            <a:ext cx="1912747" cy="1773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098" y="4585830"/>
            <a:ext cx="11668836" cy="2387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LENDI INSTITUTE OF ENGINEERING AND TECHNOLGOY</a:t>
            </a:r>
            <a:b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 smtClean="0">
                <a:solidFill>
                  <a:srgbClr val="C00000"/>
                </a:solidFill>
              </a:rPr>
              <a:t>(Autonomous)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Approved by AICTE and Permanently affiliated to JNTU Gurajada-Vizianagaram.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595" y="446980"/>
            <a:ext cx="3222932" cy="13471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4613" y="513260"/>
            <a:ext cx="1541557" cy="1212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14613" y="1587289"/>
            <a:ext cx="1541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F0"/>
                </a:solidFill>
              </a:rPr>
              <a:t>ECE,EEE,CSE&amp;MECH</a:t>
            </a:r>
            <a:endParaRPr lang="en-IN" sz="1200" b="1" dirty="0">
              <a:solidFill>
                <a:srgbClr val="00B0F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8480" y="148361"/>
            <a:ext cx="2143125" cy="2143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24464" y="3050637"/>
            <a:ext cx="6018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NAME OF THE SUBJECT  : PYTHON </a:t>
            </a:r>
          </a:p>
          <a:p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NAME OF THE TOPIC       : History,Sequences,Mutability</a:t>
            </a:r>
            <a:endParaRPr lang="en-US" sz="2000" dirty="0" smtClean="0"/>
          </a:p>
          <a:p>
            <a:r>
              <a:rPr lang="en-US" sz="2000" dirty="0" smtClean="0"/>
              <a:t>                          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</a:t>
            </a:r>
            <a:r>
              <a:rPr lang="en-US" sz="2000" b="1" dirty="0" smtClean="0">
                <a:solidFill>
                  <a:srgbClr val="FF0000"/>
                </a:solidFill>
              </a:rPr>
              <a:t>PRESENTED BY :</a:t>
            </a:r>
          </a:p>
          <a:p>
            <a:r>
              <a:rPr lang="en-US" sz="2000" dirty="0" smtClean="0"/>
              <a:t>                     Mr.S.V.R VARA PRASAD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Assistant Professor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22455" y="2043115"/>
            <a:ext cx="100226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 smtClean="0">
                <a:ln/>
                <a:solidFill>
                  <a:schemeClr val="accent4"/>
                </a:solidFill>
              </a:rPr>
              <a:t>DEPARTMENT OF COMPUTER SCIENCE AND ENGINEERING</a:t>
            </a:r>
            <a:endParaRPr lang="en-US" sz="32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1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Overview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76400"/>
            <a:ext cx="7772400" cy="4495800"/>
          </a:xfrm>
        </p:spPr>
        <p:txBody>
          <a:bodyPr/>
          <a:lstStyle/>
          <a:p>
            <a:r>
              <a:rPr lang="en-US" sz="3200" dirty="0">
                <a:ea typeface="ＭＳ Ｐゴシック" panose="020B0600070205080204" pitchFamily="34" charset="-128"/>
              </a:rPr>
              <a:t>History</a:t>
            </a:r>
          </a:p>
          <a:p>
            <a:r>
              <a:rPr lang="en-US" sz="3200" dirty="0">
                <a:ea typeface="ＭＳ Ｐゴシック" panose="020B0600070205080204" pitchFamily="34" charset="-128"/>
              </a:rPr>
              <a:t>Installing &amp; Running Python</a:t>
            </a:r>
          </a:p>
          <a:p>
            <a:r>
              <a:rPr lang="en-US" sz="3200" dirty="0">
                <a:ea typeface="ＭＳ Ｐゴシック" panose="020B0600070205080204" pitchFamily="34" charset="-128"/>
              </a:rPr>
              <a:t>Names &amp; Assignment</a:t>
            </a:r>
          </a:p>
          <a:p>
            <a:r>
              <a:rPr lang="en-US" sz="3200" dirty="0">
                <a:ea typeface="ＭＳ Ｐゴシック" panose="020B0600070205080204" pitchFamily="34" charset="-128"/>
              </a:rPr>
              <a:t>Sequences types: Lists, Tuples, and Strings</a:t>
            </a:r>
          </a:p>
          <a:p>
            <a:r>
              <a:rPr lang="en-US" sz="3200" dirty="0">
                <a:ea typeface="ＭＳ Ｐゴシック" panose="020B0600070205080204" pitchFamily="34" charset="-128"/>
              </a:rPr>
              <a:t>Mutability</a:t>
            </a:r>
          </a:p>
          <a:p>
            <a:pPr>
              <a:buFont typeface="Symbol" panose="05050102010706020507" pitchFamily="18" charset="2"/>
              <a:buNone/>
            </a:pPr>
            <a:endParaRPr lang="en-US" sz="3200" dirty="0">
              <a:ea typeface="ＭＳ Ｐゴシック" panose="020B0600070205080204" pitchFamily="34" charset="-128"/>
            </a:endParaRPr>
          </a:p>
          <a:p>
            <a:endParaRPr lang="en-US" sz="3200" dirty="0">
              <a:ea typeface="ＭＳ Ｐゴシック" panose="020B060007020508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2</a:t>
            </a:fld>
            <a:endParaRPr lang="en-IN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365612" y="5929088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464" y="5989196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3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Brief History of Python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Invented in the Netherlands, early 90s by Guido van Rossum</a:t>
            </a:r>
          </a:p>
          <a:p>
            <a:pPr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Named after Monty Python</a:t>
            </a:r>
          </a:p>
          <a:p>
            <a:pPr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Open sourced from the beginning</a:t>
            </a:r>
          </a:p>
          <a:p>
            <a:pPr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Considered a scripting language, but is much more</a:t>
            </a:r>
          </a:p>
          <a:p>
            <a:pPr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Scalable, object oriented and functional from the beginning</a:t>
            </a:r>
          </a:p>
          <a:p>
            <a:pPr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Used by Google from the beginning</a:t>
            </a:r>
          </a:p>
          <a:p>
            <a:pPr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Increasingly popular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3</a:t>
            </a:fld>
            <a:endParaRPr lang="en-IN"/>
          </a:p>
        </p:txBody>
      </p:sp>
      <p:sp>
        <p:nvSpPr>
          <p:cNvPr id="7" name="Footer Placeholder 1"/>
          <p:cNvSpPr txBox="1">
            <a:spLocks/>
          </p:cNvSpPr>
          <p:nvPr/>
        </p:nvSpPr>
        <p:spPr>
          <a:xfrm>
            <a:off x="2209800" y="5868537"/>
            <a:ext cx="7616588" cy="67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800" dirty="0">
              <a:solidFill>
                <a:srgbClr val="FF0000"/>
              </a:solidFill>
            </a:endParaRP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496403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255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1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Python’s Benevolent Dictator For Life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45743" y="2255550"/>
            <a:ext cx="70866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sz="3200" dirty="0"/>
              <a:t>“Python is an experiment in how  much freedom program-</a:t>
            </a:r>
            <a:r>
              <a:rPr lang="en-US" sz="3200" dirty="0" err="1"/>
              <a:t>mers</a:t>
            </a:r>
            <a:r>
              <a:rPr lang="en-US" sz="3200" dirty="0"/>
              <a:t> need.  Too much freedom and nobody can read another's code; too little and expressive-ness is endangered.”</a:t>
            </a:r>
          </a:p>
          <a:p>
            <a:r>
              <a:rPr lang="en-US" sz="3200" dirty="0"/>
              <a:t>      - Guido van </a:t>
            </a:r>
            <a:r>
              <a:rPr lang="en-US" sz="3200" dirty="0" err="1"/>
              <a:t>Rossum</a:t>
            </a:r>
            <a:r>
              <a:rPr lang="en-US" sz="3200" dirty="0"/>
              <a:t> </a:t>
            </a:r>
          </a:p>
        </p:txBody>
      </p:sp>
      <p:pic>
        <p:nvPicPr>
          <p:cNvPr id="21508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600200"/>
            <a:ext cx="2844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4</a:t>
            </a:fld>
            <a:endParaRPr lang="en-IN" dirty="0"/>
          </a:p>
        </p:txBody>
      </p:sp>
      <p:sp>
        <p:nvSpPr>
          <p:cNvPr id="10" name="Footer Placeholder 1"/>
          <p:cNvSpPr txBox="1">
            <a:spLocks/>
          </p:cNvSpPr>
          <p:nvPr/>
        </p:nvSpPr>
        <p:spPr>
          <a:xfrm>
            <a:off x="2005083" y="6051798"/>
            <a:ext cx="7616588" cy="67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rgbClr val="FF0000"/>
                </a:solidFill>
              </a:rPr>
              <a:t>LENDI ISTITUTE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095" y="6097371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1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529" y="0"/>
            <a:ext cx="10515600" cy="1325563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http://docs.python.org/</a:t>
            </a:r>
          </a:p>
        </p:txBody>
      </p:sp>
      <p:pic>
        <p:nvPicPr>
          <p:cNvPr id="22531" name="Picture 4" descr="Picture 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044576"/>
            <a:ext cx="8153400" cy="604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92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215" y="39853"/>
            <a:ext cx="9615985" cy="1026947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The Python tutorial is good!</a:t>
            </a:r>
          </a:p>
        </p:txBody>
      </p:sp>
      <p:pic>
        <p:nvPicPr>
          <p:cNvPr id="24579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66800"/>
            <a:ext cx="8229600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026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9675" y="143302"/>
            <a:ext cx="7772400" cy="2895600"/>
          </a:xfrm>
        </p:spPr>
        <p:txBody>
          <a:bodyPr/>
          <a:lstStyle/>
          <a:p>
            <a:r>
              <a:rPr lang="en-US" sz="8000" dirty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Running Python</a:t>
            </a:r>
          </a:p>
        </p:txBody>
      </p:sp>
      <p:pic>
        <p:nvPicPr>
          <p:cNvPr id="25603" name="Picture 5" descr="AN0363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747" y="2897875"/>
            <a:ext cx="23749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7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78642" y="0"/>
            <a:ext cx="10515600" cy="1325563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The Python Interpreter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01254" y="1008952"/>
            <a:ext cx="10044751" cy="533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200" dirty="0">
                <a:ea typeface="ＭＳ Ｐゴシック" panose="020B0600070205080204" pitchFamily="34" charset="-128"/>
              </a:rPr>
              <a:t>Typical Python implementations offer</a:t>
            </a:r>
            <a:br>
              <a:rPr lang="en-US" sz="3200" dirty="0">
                <a:ea typeface="ＭＳ Ｐゴシック" panose="020B0600070205080204" pitchFamily="34" charset="-128"/>
              </a:rPr>
            </a:br>
            <a:r>
              <a:rPr lang="en-US" sz="3200" dirty="0">
                <a:ea typeface="ＭＳ Ｐゴシック" panose="020B0600070205080204" pitchFamily="34" charset="-128"/>
              </a:rPr>
              <a:t>both an interpreter and compiler</a:t>
            </a:r>
          </a:p>
          <a:p>
            <a:pPr>
              <a:lnSpc>
                <a:spcPct val="80000"/>
              </a:lnSpc>
            </a:pPr>
            <a:r>
              <a:rPr lang="en-US" sz="3200" dirty="0">
                <a:ea typeface="ＭＳ Ｐゴシック" panose="020B0600070205080204" pitchFamily="34" charset="-128"/>
              </a:rPr>
              <a:t>Interactive interface to Python with a</a:t>
            </a:r>
            <a:br>
              <a:rPr lang="en-US" sz="3200" dirty="0">
                <a:ea typeface="ＭＳ Ｐゴシック" panose="020B0600070205080204" pitchFamily="34" charset="-128"/>
              </a:rPr>
            </a:br>
            <a:r>
              <a:rPr lang="en-US" sz="3200" dirty="0">
                <a:ea typeface="ＭＳ Ｐゴシック" panose="020B0600070205080204" pitchFamily="34" charset="-128"/>
              </a:rPr>
              <a:t>read-</a:t>
            </a:r>
            <a:r>
              <a:rPr lang="en-US" sz="3200" dirty="0" err="1">
                <a:ea typeface="ＭＳ Ｐゴシック" panose="020B0600070205080204" pitchFamily="34" charset="-128"/>
              </a:rPr>
              <a:t>eval</a:t>
            </a:r>
            <a:r>
              <a:rPr lang="en-US" sz="3200" dirty="0">
                <a:ea typeface="ＭＳ Ｐゴシック" panose="020B0600070205080204" pitchFamily="34" charset="-128"/>
              </a:rPr>
              <a:t>-print loop</a:t>
            </a:r>
          </a:p>
          <a:p>
            <a:pPr>
              <a:lnSpc>
                <a:spcPct val="80000"/>
              </a:lnSpc>
            </a:pPr>
            <a:endParaRPr lang="en-US" sz="800" dirty="0">
              <a:ea typeface="ＭＳ Ｐゴシック" panose="020B0600070205080204" pitchFamily="34" charset="-128"/>
            </a:endParaRPr>
          </a:p>
          <a:p>
            <a:pPr marL="119063" lvl="2" indent="0">
              <a:lnSpc>
                <a:spcPct val="80000"/>
              </a:lnSpc>
              <a:buNone/>
            </a:pPr>
            <a:r>
              <a:rPr lang="en-US" sz="2200" dirty="0">
                <a:ea typeface="ＭＳ Ｐゴシック" panose="020B0600070205080204" pitchFamily="34" charset="-128"/>
              </a:rPr>
              <a:t>[finin@linux2 ~]$ </a:t>
            </a:r>
            <a:r>
              <a:rPr lang="en-US" sz="2200" b="1" dirty="0">
                <a:ea typeface="ＭＳ Ｐゴシック" panose="020B0600070205080204" pitchFamily="34" charset="-128"/>
              </a:rPr>
              <a:t>python</a:t>
            </a:r>
          </a:p>
          <a:p>
            <a:pPr marL="119063" lvl="2" indent="0">
              <a:lnSpc>
                <a:spcPct val="80000"/>
              </a:lnSpc>
              <a:buNone/>
            </a:pPr>
            <a:r>
              <a:rPr lang="en-US" dirty="0">
                <a:ea typeface="ＭＳ Ｐゴシック" panose="020B0600070205080204" pitchFamily="34" charset="-128"/>
              </a:rPr>
              <a:t>Python 2.4.3 (#1, Jan 14 2008, 18:32:40) </a:t>
            </a:r>
          </a:p>
          <a:p>
            <a:pPr marL="119063" lvl="2" indent="0">
              <a:lnSpc>
                <a:spcPct val="80000"/>
              </a:lnSpc>
              <a:buNone/>
            </a:pPr>
            <a:r>
              <a:rPr lang="en-US" dirty="0">
                <a:ea typeface="ＭＳ Ｐゴシック" panose="020B0600070205080204" pitchFamily="34" charset="-128"/>
              </a:rPr>
              <a:t>[GCC 4.1.2 20070626 (Red Hat 4.1.2-14)] on linux2</a:t>
            </a:r>
          </a:p>
          <a:p>
            <a:pPr marL="119063" lvl="2" indent="0">
              <a:lnSpc>
                <a:spcPct val="80000"/>
              </a:lnSpc>
              <a:buNone/>
            </a:pPr>
            <a:r>
              <a:rPr lang="en-US" dirty="0">
                <a:ea typeface="ＭＳ Ｐゴシック" panose="020B0600070205080204" pitchFamily="34" charset="-128"/>
              </a:rPr>
              <a:t>Type "help", "copyright", "credits" or "license" for more information.</a:t>
            </a:r>
          </a:p>
          <a:p>
            <a:pPr marL="119063" lvl="2" indent="0">
              <a:lnSpc>
                <a:spcPct val="80000"/>
              </a:lnSpc>
              <a:buNone/>
            </a:pPr>
            <a:r>
              <a:rPr lang="en-US" sz="2200" dirty="0">
                <a:ea typeface="ＭＳ Ｐゴシック" panose="020B0600070205080204" pitchFamily="34" charset="-128"/>
              </a:rPr>
              <a:t>&gt;&gt;&gt; </a:t>
            </a:r>
            <a:r>
              <a:rPr lang="en-US" sz="2200" b="1" dirty="0">
                <a:ea typeface="ＭＳ Ｐゴシック" panose="020B0600070205080204" pitchFamily="34" charset="-128"/>
              </a:rPr>
              <a:t>def square(x):</a:t>
            </a:r>
          </a:p>
          <a:p>
            <a:pPr marL="119063" lvl="2" indent="0">
              <a:lnSpc>
                <a:spcPct val="80000"/>
              </a:lnSpc>
              <a:buNone/>
            </a:pPr>
            <a:r>
              <a:rPr lang="en-US" sz="2200" dirty="0">
                <a:ea typeface="ＭＳ Ｐゴシック" panose="020B0600070205080204" pitchFamily="34" charset="-128"/>
              </a:rPr>
              <a:t>...   </a:t>
            </a:r>
            <a:r>
              <a:rPr lang="en-US" sz="2200" b="1" dirty="0">
                <a:ea typeface="ＭＳ Ｐゴシック" panose="020B0600070205080204" pitchFamily="34" charset="-128"/>
              </a:rPr>
              <a:t>return x * x</a:t>
            </a:r>
          </a:p>
          <a:p>
            <a:pPr marL="119063" lvl="2" indent="0">
              <a:lnSpc>
                <a:spcPct val="80000"/>
              </a:lnSpc>
              <a:buNone/>
            </a:pPr>
            <a:r>
              <a:rPr lang="en-US" sz="2200" dirty="0">
                <a:ea typeface="ＭＳ Ｐゴシック" panose="020B0600070205080204" pitchFamily="34" charset="-128"/>
              </a:rPr>
              <a:t>... </a:t>
            </a:r>
          </a:p>
          <a:p>
            <a:pPr marL="119063" lvl="2" indent="0">
              <a:lnSpc>
                <a:spcPct val="80000"/>
              </a:lnSpc>
              <a:buNone/>
            </a:pPr>
            <a:r>
              <a:rPr lang="en-US" sz="2200" dirty="0">
                <a:ea typeface="ＭＳ Ｐゴシック" panose="020B0600070205080204" pitchFamily="34" charset="-128"/>
              </a:rPr>
              <a:t>&gt;&gt;&gt; </a:t>
            </a:r>
            <a:r>
              <a:rPr lang="en-US" sz="2200" b="1" dirty="0">
                <a:ea typeface="ＭＳ Ｐゴシック" panose="020B0600070205080204" pitchFamily="34" charset="-128"/>
              </a:rPr>
              <a:t>map(square, [1, 2, 3, 4])</a:t>
            </a:r>
          </a:p>
          <a:p>
            <a:pPr marL="119063" lvl="2" indent="0">
              <a:lnSpc>
                <a:spcPct val="80000"/>
              </a:lnSpc>
              <a:buNone/>
            </a:pPr>
            <a:r>
              <a:rPr lang="en-US" sz="2200" dirty="0">
                <a:ea typeface="ＭＳ Ｐゴシック" panose="020B0600070205080204" pitchFamily="34" charset="-128"/>
              </a:rPr>
              <a:t>[1, 4, 9, 16]</a:t>
            </a:r>
          </a:p>
          <a:p>
            <a:pPr marL="119063" lvl="2" indent="0">
              <a:lnSpc>
                <a:spcPct val="80000"/>
              </a:lnSpc>
              <a:buNone/>
            </a:pPr>
            <a:r>
              <a:rPr lang="en-US" sz="2200" dirty="0">
                <a:ea typeface="ＭＳ Ｐゴシック" panose="020B0600070205080204" pitchFamily="34" charset="-128"/>
              </a:rPr>
              <a:t>&gt;&gt;&gt;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8</a:t>
            </a:fld>
            <a:endParaRPr lang="en-IN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69743" y="621072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595" y="627083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77" y="136525"/>
            <a:ext cx="9643281" cy="930275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Installing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589094" y="1066800"/>
            <a:ext cx="8001000" cy="5334000"/>
          </a:xfrm>
        </p:spPr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</a:rPr>
              <a:t>Python is pre-installed on most Unix systems, including Linux and MAC OS X</a:t>
            </a:r>
          </a:p>
          <a:p>
            <a:r>
              <a:rPr lang="en-US" dirty="0">
                <a:ea typeface="ＭＳ Ｐゴシック" panose="020B0600070205080204" pitchFamily="34" charset="-128"/>
              </a:rPr>
              <a:t>The pre-installed version may not be the most recent one (2.6.2 and 3.1.1 as of Sept 09)</a:t>
            </a:r>
          </a:p>
          <a:p>
            <a:r>
              <a:rPr lang="en-US" dirty="0">
                <a:ea typeface="ＭＳ Ｐゴシック" panose="020B0600070205080204" pitchFamily="34" charset="-128"/>
              </a:rPr>
              <a:t>Download from http://python.org/download/</a:t>
            </a:r>
          </a:p>
          <a:p>
            <a:r>
              <a:rPr lang="en-US" dirty="0">
                <a:ea typeface="ＭＳ Ｐゴシック" panose="020B0600070205080204" pitchFamily="34" charset="-128"/>
              </a:rPr>
              <a:t>Python comes with a large library of standard modules</a:t>
            </a:r>
          </a:p>
          <a:p>
            <a:r>
              <a:rPr lang="en-US" dirty="0">
                <a:ea typeface="ＭＳ Ｐゴシック" panose="020B0600070205080204" pitchFamily="34" charset="-128"/>
              </a:rPr>
              <a:t>There are several options for an IDE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</a:rPr>
              <a:t>IDLE – works well with Windows</a:t>
            </a:r>
          </a:p>
          <a:p>
            <a:pPr lvl="1"/>
            <a:r>
              <a:rPr lang="en-US" dirty="0" err="1">
                <a:ea typeface="ＭＳ Ｐゴシック" panose="020B0600070205080204" pitchFamily="34" charset="-128"/>
              </a:rPr>
              <a:t>Emacs</a:t>
            </a:r>
            <a:r>
              <a:rPr lang="en-US" dirty="0">
                <a:ea typeface="ＭＳ Ｐゴシック" panose="020B0600070205080204" pitchFamily="34" charset="-128"/>
              </a:rPr>
              <a:t> with python-mode or your favorite text editor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</a:rPr>
              <a:t>Eclipse with </a:t>
            </a:r>
            <a:r>
              <a:rPr lang="en-US" dirty="0" err="1">
                <a:ea typeface="ＭＳ Ｐゴシック" panose="020B0600070205080204" pitchFamily="34" charset="-128"/>
              </a:rPr>
              <a:t>Pydev</a:t>
            </a:r>
            <a:r>
              <a:rPr lang="en-US" dirty="0">
                <a:ea typeface="ＭＳ Ｐゴシック" panose="020B0600070205080204" pitchFamily="34" charset="-128"/>
              </a:rPr>
              <a:t> (http://pydev.sourceforge.net/)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9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973506" y="6114197"/>
            <a:ext cx="7616588" cy="702860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4893" y="6226440"/>
            <a:ext cx="1023583" cy="54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4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881" y="18256"/>
            <a:ext cx="10515600" cy="1325563"/>
          </a:xfrm>
        </p:spPr>
        <p:txBody>
          <a:bodyPr/>
          <a:lstStyle/>
          <a:p>
            <a:r>
              <a:rPr lang="en-US" sz="3800" dirty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IDLE Development Environment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682626" y="1184180"/>
            <a:ext cx="10515600" cy="4351338"/>
          </a:xfrm>
        </p:spPr>
        <p:txBody>
          <a:bodyPr/>
          <a:lstStyle/>
          <a:p>
            <a:pPr marL="236538" indent="-236538"/>
            <a:r>
              <a:rPr lang="en-US" dirty="0">
                <a:ea typeface="ＭＳ Ｐゴシック" panose="020B0600070205080204" pitchFamily="34" charset="-128"/>
              </a:rPr>
              <a:t>IDLE is an Integrated </a:t>
            </a:r>
            <a:r>
              <a:rPr lang="en-US" dirty="0" err="1">
                <a:ea typeface="ＭＳ Ｐゴシック" panose="020B0600070205080204" pitchFamily="34" charset="-128"/>
              </a:rPr>
              <a:t>DeveLopment</a:t>
            </a:r>
            <a:r>
              <a:rPr lang="en-US" dirty="0">
                <a:ea typeface="ＭＳ Ｐゴシック" panose="020B0600070205080204" pitchFamily="34" charset="-128"/>
              </a:rPr>
              <a:t> Environ-</a:t>
            </a:r>
            <a:r>
              <a:rPr lang="en-US" dirty="0" err="1">
                <a:ea typeface="ＭＳ Ｐゴシック" panose="020B0600070205080204" pitchFamily="34" charset="-128"/>
              </a:rPr>
              <a:t>ment</a:t>
            </a:r>
            <a:r>
              <a:rPr lang="en-US" dirty="0">
                <a:ea typeface="ＭＳ Ｐゴシック" panose="020B0600070205080204" pitchFamily="34" charset="-128"/>
              </a:rPr>
              <a:t> for Python, typically used on Windows</a:t>
            </a:r>
          </a:p>
          <a:p>
            <a:pPr marL="236538" indent="-236538"/>
            <a:r>
              <a:rPr lang="en-US" dirty="0">
                <a:ea typeface="ＭＳ Ｐゴシック" panose="020B0600070205080204" pitchFamily="34" charset="-128"/>
              </a:rPr>
              <a:t>Multi-window text editor with syntax highlighting, auto-completion, smart indent and other.</a:t>
            </a:r>
          </a:p>
          <a:p>
            <a:pPr marL="236538" indent="-236538"/>
            <a:r>
              <a:rPr lang="en-US" dirty="0">
                <a:ea typeface="ＭＳ Ｐゴシック" panose="020B0600070205080204" pitchFamily="34" charset="-128"/>
              </a:rPr>
              <a:t>Python shell with syntax highlighting.</a:t>
            </a:r>
          </a:p>
          <a:p>
            <a:pPr marL="236538" indent="-236538"/>
            <a:r>
              <a:rPr lang="en-US" dirty="0">
                <a:ea typeface="ＭＳ Ｐゴシック" panose="020B0600070205080204" pitchFamily="34" charset="-128"/>
              </a:rPr>
              <a:t>Integrated debugger</a:t>
            </a:r>
            <a:br>
              <a:rPr lang="en-US" dirty="0">
                <a:ea typeface="ＭＳ Ｐゴシック" panose="020B0600070205080204" pitchFamily="34" charset="-128"/>
              </a:rPr>
            </a:br>
            <a:r>
              <a:rPr lang="en-US" dirty="0">
                <a:ea typeface="ＭＳ Ｐゴシック" panose="020B0600070205080204" pitchFamily="34" charset="-128"/>
              </a:rPr>
              <a:t>with stepping, </a:t>
            </a:r>
            <a:r>
              <a:rPr lang="en-US" dirty="0" err="1">
                <a:ea typeface="ＭＳ Ｐゴシック" panose="020B0600070205080204" pitchFamily="34" charset="-128"/>
              </a:rPr>
              <a:t>persis</a:t>
            </a:r>
            <a:r>
              <a:rPr lang="en-US" dirty="0">
                <a:ea typeface="ＭＳ Ｐゴシック" panose="020B0600070205080204" pitchFamily="34" charset="-128"/>
              </a:rPr>
              <a:t>-</a:t>
            </a:r>
            <a:br>
              <a:rPr lang="en-US" dirty="0">
                <a:ea typeface="ＭＳ Ｐゴシック" panose="020B0600070205080204" pitchFamily="34" charset="-128"/>
              </a:rPr>
            </a:br>
            <a:r>
              <a:rPr lang="en-US" dirty="0">
                <a:ea typeface="ＭＳ Ｐゴシック" panose="020B0600070205080204" pitchFamily="34" charset="-128"/>
              </a:rPr>
              <a:t>tent breakpoints,</a:t>
            </a:r>
            <a:br>
              <a:rPr lang="en-US" dirty="0">
                <a:ea typeface="ＭＳ Ｐゴシック" panose="020B0600070205080204" pitchFamily="34" charset="-128"/>
              </a:rPr>
            </a:br>
            <a:r>
              <a:rPr lang="en-US" dirty="0">
                <a:ea typeface="ＭＳ Ｐゴシック" panose="020B0600070205080204" pitchFamily="34" charset="-128"/>
              </a:rPr>
              <a:t>and call stack </a:t>
            </a:r>
            <a:r>
              <a:rPr lang="en-US" dirty="0" err="1">
                <a:ea typeface="ＭＳ Ｐゴシック" panose="020B0600070205080204" pitchFamily="34" charset="-128"/>
              </a:rPr>
              <a:t>visi</a:t>
            </a:r>
            <a:r>
              <a:rPr lang="en-US" dirty="0">
                <a:ea typeface="ＭＳ Ｐゴシック" panose="020B0600070205080204" pitchFamily="34" charset="-128"/>
              </a:rPr>
              <a:t>-</a:t>
            </a:r>
            <a:br>
              <a:rPr lang="en-US" dirty="0">
                <a:ea typeface="ＭＳ Ｐゴシック" panose="020B0600070205080204" pitchFamily="34" charset="-128"/>
              </a:rPr>
            </a:br>
            <a:r>
              <a:rPr lang="en-US" dirty="0" err="1">
                <a:ea typeface="ＭＳ Ｐゴシック" panose="020B0600070205080204" pitchFamily="34" charset="-128"/>
              </a:rPr>
              <a:t>bility</a:t>
            </a:r>
            <a:endParaRPr lang="en-US" dirty="0">
              <a:ea typeface="ＭＳ Ｐゴシック" panose="020B0600070205080204" pitchFamily="34" charset="-128"/>
            </a:endParaRPr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425" y="2944718"/>
            <a:ext cx="46513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10</a:t>
            </a:fld>
            <a:endParaRPr lang="en-IN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510051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903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Editing Python in Emacs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2209800" y="1143000"/>
            <a:ext cx="7772400" cy="5334000"/>
          </a:xfrm>
        </p:spPr>
        <p:txBody>
          <a:bodyPr/>
          <a:lstStyle/>
          <a:p>
            <a:r>
              <a:rPr lang="en-US" b="0" smtClean="0">
                <a:ea typeface="ＭＳ Ｐゴシック" panose="020B0600070205080204" pitchFamily="34" charset="-128"/>
              </a:rPr>
              <a:t>Emacs </a:t>
            </a:r>
            <a:r>
              <a:rPr lang="en-US" b="0" i="1" smtClean="0">
                <a:ea typeface="ＭＳ Ｐゴシック" panose="020B0600070205080204" pitchFamily="34" charset="-128"/>
              </a:rPr>
              <a:t>python-mode </a:t>
            </a:r>
            <a:r>
              <a:rPr lang="en-US" b="0" smtClean="0">
                <a:ea typeface="ＭＳ Ｐゴシック" panose="020B0600070205080204" pitchFamily="34" charset="-128"/>
              </a:rPr>
              <a:t>has good support for editing Python, enabled enabled by default for .py files</a:t>
            </a:r>
          </a:p>
          <a:p>
            <a:r>
              <a:rPr lang="en-US" b="0" smtClean="0">
                <a:ea typeface="ＭＳ Ｐゴシック" panose="020B0600070205080204" pitchFamily="34" charset="-128"/>
              </a:rPr>
              <a:t>Features: completion, symbol help, eldoc, and inferior interpreter shell, etc.</a:t>
            </a:r>
          </a:p>
        </p:txBody>
      </p:sp>
      <p:pic>
        <p:nvPicPr>
          <p:cNvPr id="31748" name="Picture 3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4" y="2514600"/>
            <a:ext cx="750728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181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Running Interactively on UNIX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>
                <a:ea typeface="ＭＳ Ｐゴシック" panose="020B0600070205080204" pitchFamily="34" charset="-128"/>
              </a:rPr>
              <a:t>On Unix…</a:t>
            </a:r>
          </a:p>
          <a:p>
            <a:pPr lvl="1">
              <a:buFont typeface="Symbol" panose="05050102010706020507" pitchFamily="18" charset="2"/>
              <a:buNone/>
            </a:pPr>
            <a:r>
              <a:rPr lang="en-US" sz="2800">
                <a:ea typeface="ＭＳ Ｐゴシック" panose="020B0600070205080204" pitchFamily="34" charset="-128"/>
              </a:rPr>
              <a:t>%</a:t>
            </a:r>
            <a:r>
              <a:rPr lang="en-US" sz="2800">
                <a:latin typeface="Courier New" panose="02070309020205020404" pitchFamily="49" charset="0"/>
                <a:ea typeface="ＭＳ Ｐゴシック" panose="020B0600070205080204" pitchFamily="34" charset="-128"/>
              </a:rPr>
              <a:t> python</a:t>
            </a:r>
          </a:p>
          <a:p>
            <a:pPr lvl="1">
              <a:buFont typeface="Symbol" panose="05050102010706020507" pitchFamily="18" charset="2"/>
              <a:buNone/>
            </a:pPr>
            <a:r>
              <a:rPr lang="en-US" sz="28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800">
                <a:latin typeface="Courier New" panose="02070309020205020404" pitchFamily="49" charset="0"/>
                <a:ea typeface="ＭＳ Ｐゴシック" panose="020B0600070205080204" pitchFamily="34" charset="-128"/>
              </a:rPr>
              <a:t> 3+3</a:t>
            </a:r>
          </a:p>
          <a:p>
            <a:pPr lvl="1">
              <a:buFont typeface="Symbol" panose="05050102010706020507" pitchFamily="18" charset="2"/>
              <a:buNone/>
            </a:pPr>
            <a:r>
              <a:rPr lang="en-US" sz="2800">
                <a:latin typeface="Courier New" panose="02070309020205020404" pitchFamily="49" charset="0"/>
                <a:ea typeface="ＭＳ Ｐゴシック" panose="020B0600070205080204" pitchFamily="34" charset="-128"/>
              </a:rPr>
              <a:t>6</a:t>
            </a:r>
          </a:p>
          <a:p>
            <a:r>
              <a:rPr lang="en-US">
                <a:ea typeface="ＭＳ Ｐゴシック" panose="020B0600070205080204" pitchFamily="34" charset="-128"/>
              </a:rPr>
              <a:t>Python prompts with ‘&gt;&gt;&gt;’. </a:t>
            </a:r>
          </a:p>
          <a:p>
            <a:r>
              <a:rPr lang="en-US">
                <a:ea typeface="ＭＳ Ｐゴシック" panose="020B0600070205080204" pitchFamily="34" charset="-128"/>
              </a:rPr>
              <a:t>To exit Python (not Idle):</a:t>
            </a:r>
          </a:p>
          <a:p>
            <a:pPr lvl="1"/>
            <a:r>
              <a:rPr lang="en-US" sz="2800">
                <a:ea typeface="ＭＳ Ｐゴシック" panose="020B0600070205080204" pitchFamily="34" charset="-128"/>
              </a:rPr>
              <a:t>In Unix, type CONTROL-D</a:t>
            </a:r>
          </a:p>
          <a:p>
            <a:pPr lvl="1"/>
            <a:r>
              <a:rPr lang="en-US" sz="2800">
                <a:ea typeface="ＭＳ Ｐゴシック" panose="020B0600070205080204" pitchFamily="34" charset="-128"/>
              </a:rPr>
              <a:t>In Windows, type CONTROL-Z + &lt;Enter&gt;</a:t>
            </a:r>
          </a:p>
          <a:p>
            <a:pPr lvl="1"/>
            <a:r>
              <a:rPr lang="en-US" sz="2800">
                <a:ea typeface="ＭＳ Ｐゴシック" panose="020B0600070205080204" pitchFamily="34" charset="-128"/>
              </a:rPr>
              <a:t>Evaluate exit()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12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84393" y="6143175"/>
            <a:ext cx="7178723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521" y="6190611"/>
            <a:ext cx="964739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90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Running Programs on UNIX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295400"/>
            <a:ext cx="8001000" cy="5334000"/>
          </a:xfrm>
        </p:spPr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</a:rPr>
              <a:t>Call python program via the python interpreter</a:t>
            </a:r>
          </a:p>
          <a:p>
            <a:pPr lvl="1">
              <a:buFontTx/>
              <a:buNone/>
            </a:pPr>
            <a:r>
              <a:rPr 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% python fact.py</a:t>
            </a:r>
            <a:endParaRPr lang="en-US" sz="2800" i="1" dirty="0">
              <a:latin typeface="Courier New" panose="02070309020205020404" pitchFamily="49" charset="0"/>
              <a:ea typeface="ＭＳ Ｐゴシック" panose="020B0600070205080204" pitchFamily="34" charset="-128"/>
              <a:cs typeface="Courier New" panose="02070309020205020404" pitchFamily="49" charset="0"/>
            </a:endParaRPr>
          </a:p>
          <a:p>
            <a:r>
              <a:rPr lang="en-US" dirty="0">
                <a:ea typeface="ＭＳ Ｐゴシック" panose="020B0600070205080204" pitchFamily="34" charset="-128"/>
              </a:rPr>
              <a:t>Make a python file directly executable by </a:t>
            </a:r>
          </a:p>
          <a:p>
            <a:pPr lvl="1"/>
            <a:r>
              <a:rPr lang="en-US" sz="2800" dirty="0">
                <a:ea typeface="ＭＳ Ｐゴシック" panose="020B0600070205080204" pitchFamily="34" charset="-128"/>
              </a:rPr>
              <a:t>Adding the appropriate path to your python  interpreter as the first line of your file</a:t>
            </a:r>
          </a:p>
          <a:p>
            <a:pPr lvl="2">
              <a:buFontTx/>
              <a:buNone/>
            </a:pPr>
            <a:r>
              <a:rPr 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#!/</a:t>
            </a:r>
            <a:r>
              <a:rPr lang="en-US" sz="2800" dirty="0" err="1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usr</a:t>
            </a:r>
            <a:r>
              <a:rPr 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/bin/python</a:t>
            </a:r>
          </a:p>
          <a:p>
            <a:pPr lvl="1"/>
            <a:r>
              <a:rPr lang="en-US" sz="2800" dirty="0">
                <a:ea typeface="ＭＳ Ｐゴシック" panose="020B0600070205080204" pitchFamily="34" charset="-128"/>
              </a:rPr>
              <a:t>Making the file executable</a:t>
            </a:r>
          </a:p>
          <a:p>
            <a:pPr lvl="2">
              <a:buFontTx/>
              <a:buNone/>
            </a:pPr>
            <a:r>
              <a:rPr 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% </a:t>
            </a:r>
            <a:r>
              <a:rPr lang="en-US" sz="2800" dirty="0" err="1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chmod</a:t>
            </a:r>
            <a:r>
              <a:rPr 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 </a:t>
            </a:r>
            <a:r>
              <a:rPr lang="en-US" sz="2800" dirty="0" err="1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a+x</a:t>
            </a:r>
            <a:r>
              <a:rPr 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 fact.py</a:t>
            </a:r>
          </a:p>
          <a:p>
            <a:pPr lvl="1"/>
            <a:r>
              <a:rPr lang="en-US" sz="3000" dirty="0">
                <a:ea typeface="ＭＳ Ｐゴシック" panose="020B0600070205080204" pitchFamily="34" charset="-128"/>
              </a:rPr>
              <a:t>Invoking file from Unix command line</a:t>
            </a:r>
          </a:p>
          <a:p>
            <a:pPr lvl="2">
              <a:buFontTx/>
              <a:buNone/>
            </a:pPr>
            <a:r>
              <a:rPr lang="en-US" sz="30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% fact.py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13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07" y="122735"/>
            <a:ext cx="10221036" cy="899615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Example ‘script’: fact.py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873456" y="1022350"/>
            <a:ext cx="7219667" cy="4818892"/>
          </a:xfrm>
        </p:spPr>
        <p:txBody>
          <a:bodyPr>
            <a:normAutofit fontScale="92500" lnSpcReduction="20000"/>
          </a:bodyPr>
          <a:lstStyle/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ea typeface="ＭＳ Ｐゴシック" panose="020B0600070205080204" pitchFamily="34" charset="-128"/>
              </a:rPr>
              <a:t>#! /</a:t>
            </a:r>
            <a:r>
              <a:rPr lang="en-US" b="0" dirty="0" err="1" smtClean="0">
                <a:ea typeface="ＭＳ Ｐゴシック" panose="020B0600070205080204" pitchFamily="34" charset="-128"/>
              </a:rPr>
              <a:t>usr</a:t>
            </a:r>
            <a:r>
              <a:rPr lang="en-US" b="0" dirty="0" smtClean="0">
                <a:ea typeface="ＭＳ Ｐゴシック" panose="020B0600070205080204" pitchFamily="34" charset="-128"/>
              </a:rPr>
              <a:t>/bin/python</a:t>
            </a:r>
          </a:p>
          <a:p>
            <a:pPr>
              <a:buFont typeface="Symbol" panose="05050102010706020507" pitchFamily="18" charset="2"/>
              <a:buNone/>
            </a:pPr>
            <a:endParaRPr lang="en-US" sz="800" dirty="0">
              <a:ea typeface="ＭＳ Ｐゴシック" panose="020B0600070205080204" pitchFamily="34" charset="-128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ea typeface="ＭＳ Ｐゴシック" panose="020B0600070205080204" pitchFamily="34" charset="-128"/>
              </a:rPr>
              <a:t>def fact(x):</a:t>
            </a:r>
            <a:br>
              <a:rPr lang="en-US" b="0" dirty="0" smtClean="0">
                <a:ea typeface="ＭＳ Ｐゴシック" panose="020B0600070205080204" pitchFamily="34" charset="-128"/>
              </a:rPr>
            </a:br>
            <a:r>
              <a:rPr lang="en-US" sz="2000" dirty="0">
                <a:ea typeface="ＭＳ Ｐゴシック" panose="020B0600070205080204" pitchFamily="34" charset="-128"/>
              </a:rPr>
              <a:t>"""Returns the factorial of its argument, assumed to be a </a:t>
            </a:r>
            <a:r>
              <a:rPr lang="en-US" sz="2000" dirty="0" err="1">
                <a:ea typeface="ＭＳ Ｐゴシック" panose="020B0600070205080204" pitchFamily="34" charset="-128"/>
              </a:rPr>
              <a:t>posint</a:t>
            </a:r>
            <a:r>
              <a:rPr lang="en-US" sz="2000" dirty="0">
                <a:ea typeface="ＭＳ Ｐゴシック" panose="020B0600070205080204" pitchFamily="34" charset="-128"/>
              </a:rPr>
              <a:t>"""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ea typeface="ＭＳ Ｐゴシック" panose="020B0600070205080204" pitchFamily="34" charset="-128"/>
              </a:rPr>
              <a:t>    if x == 0: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ea typeface="ＭＳ Ｐゴシック" panose="020B0600070205080204" pitchFamily="34" charset="-128"/>
              </a:rPr>
              <a:t>        return 1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ea typeface="ＭＳ Ｐゴシック" panose="020B0600070205080204" pitchFamily="34" charset="-128"/>
              </a:rPr>
              <a:t>    return x * fact(x - 1)</a:t>
            </a:r>
          </a:p>
          <a:p>
            <a:pPr>
              <a:buFont typeface="Symbol" panose="05050102010706020507" pitchFamily="18" charset="2"/>
              <a:buNone/>
            </a:pPr>
            <a:endParaRPr lang="en-US" sz="800" dirty="0">
              <a:ea typeface="ＭＳ Ｐゴシック" panose="020B0600070205080204" pitchFamily="34" charset="-128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ea typeface="ＭＳ Ｐゴシック" panose="020B0600070205080204" pitchFamily="34" charset="-128"/>
              </a:rPr>
              <a:t>print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ea typeface="ＭＳ Ｐゴシック" panose="020B0600070205080204" pitchFamily="34" charset="-128"/>
              </a:rPr>
              <a:t>print ’N fact(N)’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ea typeface="ＭＳ Ｐゴシック" panose="020B0600070205080204" pitchFamily="34" charset="-128"/>
              </a:rPr>
              <a:t>print "---------"</a:t>
            </a:r>
          </a:p>
          <a:p>
            <a:pPr>
              <a:buFont typeface="Symbol" panose="05050102010706020507" pitchFamily="18" charset="2"/>
              <a:buNone/>
            </a:pPr>
            <a:endParaRPr lang="en-US" sz="800" dirty="0">
              <a:ea typeface="ＭＳ Ｐゴシック" panose="020B0600070205080204" pitchFamily="34" charset="-128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ea typeface="ＭＳ Ｐゴシック" panose="020B0600070205080204" pitchFamily="34" charset="-128"/>
              </a:rPr>
              <a:t>for n in range(10):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ea typeface="ＭＳ Ｐゴシック" panose="020B0600070205080204" pitchFamily="34" charset="-128"/>
              </a:rPr>
              <a:t>    print n, fact(n)</a:t>
            </a:r>
          </a:p>
          <a:p>
            <a:pPr>
              <a:buFont typeface="Symbol" panose="05050102010706020507" pitchFamily="18" charset="2"/>
              <a:buNone/>
            </a:pPr>
            <a:endParaRPr lang="en-US" b="0" dirty="0" smtClean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14</a:t>
            </a:fld>
            <a:endParaRPr lang="en-IN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0" y="6187625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852" y="6247733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1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Python Scripts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ＭＳ Ｐゴシック" panose="020B0600070205080204" pitchFamily="34" charset="-128"/>
              </a:rPr>
              <a:t>When you call a python program from the command line the interpreter evaluates each expression in the file</a:t>
            </a:r>
          </a:p>
          <a:p>
            <a:r>
              <a:rPr lang="en-US">
                <a:ea typeface="ＭＳ Ｐゴシック" panose="020B0600070205080204" pitchFamily="34" charset="-128"/>
              </a:rPr>
              <a:t>Familiar mechanisms are used to provide command line arguments and/or redirect input and output</a:t>
            </a:r>
          </a:p>
          <a:p>
            <a:r>
              <a:rPr lang="en-US">
                <a:ea typeface="ＭＳ Ｐゴシック" panose="020B0600070205080204" pitchFamily="34" charset="-128"/>
              </a:rPr>
              <a:t>Python also has mechanisms to allow a python program to act both as a script and as a module to be imported and used by another python program</a:t>
            </a:r>
          </a:p>
          <a:p>
            <a:endParaRPr lang="en-US">
              <a:ea typeface="ＭＳ Ｐゴシック" panose="020B0600070205080204" pitchFamily="34" charset="-128"/>
            </a:endParaRPr>
          </a:p>
          <a:p>
            <a:endParaRPr lang="en-US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15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3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358" y="255944"/>
            <a:ext cx="7664355" cy="5356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Example of a Script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1268105" y="791570"/>
            <a:ext cx="8458200" cy="5334000"/>
          </a:xfrm>
        </p:spPr>
        <p:txBody>
          <a:bodyPr>
            <a:normAutofit fontScale="92500" lnSpcReduction="20000"/>
          </a:bodyPr>
          <a:lstStyle/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#! /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usr</a:t>
            </a: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/bin/python</a:t>
            </a:r>
          </a:p>
          <a:p>
            <a:pPr>
              <a:buFont typeface="Symbol" panose="05050102010706020507" pitchFamily="18" charset="2"/>
              <a:buNone/>
            </a:pPr>
            <a:endParaRPr lang="en-US" sz="400" dirty="0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>
              <a:lnSpc>
                <a:spcPts val="2175"/>
              </a:lnSpc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""" reads text from standard input and outputs any email</a:t>
            </a:r>
            <a:b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</a:b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 addresses it finds, one to a line.</a:t>
            </a:r>
          </a:p>
          <a:p>
            <a:pPr>
              <a:lnSpc>
                <a:spcPts val="2175"/>
              </a:lnSpc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"""</a:t>
            </a:r>
          </a:p>
          <a:p>
            <a:pPr>
              <a:buFont typeface="Symbol" panose="05050102010706020507" pitchFamily="18" charset="2"/>
              <a:buNone/>
            </a:pPr>
            <a:endParaRPr lang="en-US" sz="400" dirty="0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import re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from sys import 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stdin</a:t>
            </a:r>
            <a:endParaRPr lang="en-US" b="0" dirty="0" smtClean="0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>
              <a:buFont typeface="Symbol" panose="05050102010706020507" pitchFamily="18" charset="2"/>
              <a:buNone/>
            </a:pPr>
            <a:endParaRPr lang="en-US" sz="800" dirty="0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# a regular expression ~ for a valid email address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pat = 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re.compile</a:t>
            </a: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(r'[-\w][-.\w]*@[-\w][-\w.]+[a-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zA</a:t>
            </a: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-Z]{2,4}')</a:t>
            </a:r>
          </a:p>
          <a:p>
            <a:pPr>
              <a:buFont typeface="Symbol" panose="05050102010706020507" pitchFamily="18" charset="2"/>
              <a:buNone/>
            </a:pPr>
            <a:endParaRPr lang="en-US" sz="800" dirty="0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for line in 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stdin.readlines</a:t>
            </a: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():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    for address in 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pat.findall</a:t>
            </a: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(line):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        print address</a:t>
            </a:r>
          </a:p>
          <a:p>
            <a:pPr>
              <a:buFont typeface="Symbol" panose="05050102010706020507" pitchFamily="18" charset="2"/>
              <a:buNone/>
            </a:pPr>
            <a:endParaRPr lang="en-US" b="0" dirty="0" smtClean="0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16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6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results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2819400" y="1905000"/>
            <a:ext cx="6172200" cy="3429000"/>
          </a:xfrm>
        </p:spPr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python&gt; python email0.py &lt;email.txt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bill@msft.com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gates@microsoft.com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steve@apple.com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bill@msft.com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python&gt; </a:t>
            </a:r>
          </a:p>
          <a:p>
            <a:pPr>
              <a:buFont typeface="Symbol" panose="05050102010706020507" pitchFamily="18" charset="2"/>
              <a:buNone/>
            </a:pPr>
            <a:endParaRPr lang="en-US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17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19400" y="6033946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252" y="6094054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3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51" y="-30163"/>
            <a:ext cx="10515600" cy="1325563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Getting a unique, sorted list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739254" y="975175"/>
            <a:ext cx="8382000" cy="5562600"/>
          </a:xfrm>
        </p:spPr>
        <p:txBody>
          <a:bodyPr>
            <a:normAutofit fontScale="92500"/>
          </a:bodyPr>
          <a:lstStyle/>
          <a:p>
            <a:pPr>
              <a:lnSpc>
                <a:spcPts val="2475"/>
              </a:lnSpc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import re</a:t>
            </a:r>
          </a:p>
          <a:p>
            <a:pPr>
              <a:lnSpc>
                <a:spcPts val="2475"/>
              </a:lnSpc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from sys import 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stdin</a:t>
            </a:r>
            <a:endParaRPr lang="en-US" b="0" dirty="0" smtClean="0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>
              <a:lnSpc>
                <a:spcPts val="2475"/>
              </a:lnSpc>
              <a:buNone/>
            </a:pPr>
            <a:endParaRPr lang="en-US" b="0" dirty="0" smtClean="0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>
              <a:lnSpc>
                <a:spcPts val="2475"/>
              </a:lnSpc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pat = 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re.compile</a:t>
            </a: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(r'[-\w][-.\w]*@[-\w][-\w.]+[a-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zA</a:t>
            </a: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-Z]{2,4}’)</a:t>
            </a:r>
          </a:p>
          <a:p>
            <a:pPr>
              <a:lnSpc>
                <a:spcPts val="2475"/>
              </a:lnSpc>
              <a:buNone/>
            </a:pPr>
            <a:r>
              <a:rPr lang="en-US" sz="2200" i="1" dirty="0">
                <a:solidFill>
                  <a:srgbClr val="7F7F7F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# found is an initially empty set (a list w/o duplicates)</a:t>
            </a:r>
          </a:p>
          <a:p>
            <a:pPr>
              <a:lnSpc>
                <a:spcPts val="2475"/>
              </a:lnSpc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found = set( )</a:t>
            </a:r>
          </a:p>
          <a:p>
            <a:pPr>
              <a:lnSpc>
                <a:spcPts val="2475"/>
              </a:lnSpc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for line in 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stdin.readlines</a:t>
            </a: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():</a:t>
            </a:r>
          </a:p>
          <a:p>
            <a:pPr>
              <a:lnSpc>
                <a:spcPts val="2475"/>
              </a:lnSpc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    for address in 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pat.findall</a:t>
            </a: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(line):</a:t>
            </a:r>
          </a:p>
          <a:p>
            <a:pPr>
              <a:lnSpc>
                <a:spcPts val="2475"/>
              </a:lnSpc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        </a:t>
            </a:r>
            <a:r>
              <a:rPr lang="en-US" b="0" dirty="0" err="1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found.add</a:t>
            </a: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(address)</a:t>
            </a:r>
          </a:p>
          <a:p>
            <a:pPr>
              <a:lnSpc>
                <a:spcPts val="2475"/>
              </a:lnSpc>
              <a:buNone/>
            </a:pPr>
            <a:r>
              <a:rPr lang="en-US" sz="2200" i="1" dirty="0">
                <a:solidFill>
                  <a:srgbClr val="7F7F7F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# sorted() takes a sequence, returns a sorted list of its elements</a:t>
            </a:r>
          </a:p>
          <a:p>
            <a:pPr>
              <a:lnSpc>
                <a:spcPts val="2475"/>
              </a:lnSpc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for address in sorted(found):</a:t>
            </a:r>
          </a:p>
          <a:p>
            <a:pPr>
              <a:lnSpc>
                <a:spcPts val="2475"/>
              </a:lnSpc>
              <a:buNone/>
            </a:pPr>
            <a:r>
              <a:rPr lang="en-US" b="0" dirty="0" smtClean="0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    print address</a:t>
            </a:r>
          </a:p>
          <a:p>
            <a:pPr>
              <a:lnSpc>
                <a:spcPts val="2475"/>
              </a:lnSpc>
              <a:buNone/>
            </a:pPr>
            <a:endParaRPr lang="en-US" b="0" dirty="0" smtClean="0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18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15905" y="6234330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757" y="6294438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4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results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2895600" y="1981200"/>
            <a:ext cx="6400800" cy="3276600"/>
          </a:xfrm>
        </p:spPr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python&gt; python email2.py &lt;email.txt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bill@msft.com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gates@microsoft.com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steve@apple.com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python&gt; </a:t>
            </a:r>
          </a:p>
          <a:p>
            <a:pPr>
              <a:buFont typeface="Symbol" panose="05050102010706020507" pitchFamily="18" charset="2"/>
              <a:buNone/>
            </a:pPr>
            <a:endParaRPr lang="en-US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19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96905" y="6037263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757" y="6097371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0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472" y="-30163"/>
            <a:ext cx="7295865" cy="808085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Simple functions: ex.py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643719" y="954206"/>
            <a:ext cx="7203744" cy="382251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ts val="2475"/>
              </a:lnSpc>
              <a:buNone/>
            </a:pPr>
            <a:r>
              <a:rPr lang="en-US" sz="8000" dirty="0">
                <a:latin typeface="Courier" pitchFamily="-65" charset="0"/>
                <a:ea typeface="Helvetica" panose="020B0604020202020204" pitchFamily="34" charset="0"/>
              </a:rPr>
              <a:t>"""factorial done recursively and iteratively"""</a:t>
            </a:r>
          </a:p>
          <a:p>
            <a:pPr>
              <a:lnSpc>
                <a:spcPts val="2475"/>
              </a:lnSpc>
              <a:buNone/>
            </a:pPr>
            <a:endParaRPr lang="en-US" sz="8000" dirty="0">
              <a:latin typeface="Courier" pitchFamily="-65" charset="0"/>
              <a:ea typeface="Helvetica" panose="020B0604020202020204" pitchFamily="34" charset="0"/>
            </a:endParaRPr>
          </a:p>
          <a:p>
            <a:pPr>
              <a:lnSpc>
                <a:spcPts val="2475"/>
              </a:lnSpc>
              <a:buNone/>
            </a:pP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def fact1(n):</a:t>
            </a:r>
          </a:p>
          <a:p>
            <a:pPr>
              <a:lnSpc>
                <a:spcPts val="2475"/>
              </a:lnSpc>
              <a:buNone/>
            </a:pP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   </a:t>
            </a:r>
            <a:r>
              <a:rPr lang="en-US" sz="8000" b="0" dirty="0" err="1" smtClean="0">
                <a:latin typeface="Courier" pitchFamily="-65" charset="0"/>
                <a:ea typeface="Helvetica" panose="020B0604020202020204" pitchFamily="34" charset="0"/>
              </a:rPr>
              <a:t>ans</a:t>
            </a: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= 1</a:t>
            </a:r>
          </a:p>
          <a:p>
            <a:pPr>
              <a:lnSpc>
                <a:spcPts val="2475"/>
              </a:lnSpc>
              <a:buNone/>
            </a:pP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   for </a:t>
            </a:r>
            <a:r>
              <a:rPr lang="en-US" sz="8000" b="0" dirty="0" err="1" smtClean="0">
                <a:latin typeface="Courier" pitchFamily="-65" charset="0"/>
                <a:ea typeface="Helvetica" panose="020B0604020202020204" pitchFamily="34" charset="0"/>
              </a:rPr>
              <a:t>i</a:t>
            </a: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in range(2,n):</a:t>
            </a:r>
          </a:p>
          <a:p>
            <a:pPr>
              <a:lnSpc>
                <a:spcPts val="2475"/>
              </a:lnSpc>
              <a:buNone/>
            </a:pP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       </a:t>
            </a:r>
            <a:r>
              <a:rPr lang="en-US" sz="8000" b="0" dirty="0" err="1" smtClean="0">
                <a:latin typeface="Courier" pitchFamily="-65" charset="0"/>
                <a:ea typeface="Helvetica" panose="020B0604020202020204" pitchFamily="34" charset="0"/>
              </a:rPr>
              <a:t>ans</a:t>
            </a: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= </a:t>
            </a:r>
            <a:r>
              <a:rPr lang="en-US" sz="8000" b="0" dirty="0" err="1" smtClean="0">
                <a:latin typeface="Courier" pitchFamily="-65" charset="0"/>
                <a:ea typeface="Helvetica" panose="020B0604020202020204" pitchFamily="34" charset="0"/>
              </a:rPr>
              <a:t>ans</a:t>
            </a: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* n</a:t>
            </a:r>
          </a:p>
          <a:p>
            <a:pPr>
              <a:lnSpc>
                <a:spcPts val="2475"/>
              </a:lnSpc>
              <a:buNone/>
            </a:pP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   return </a:t>
            </a:r>
            <a:r>
              <a:rPr lang="en-US" sz="8000" b="0" dirty="0" err="1" smtClean="0">
                <a:latin typeface="Courier" pitchFamily="-65" charset="0"/>
                <a:ea typeface="Helvetica" panose="020B0604020202020204" pitchFamily="34" charset="0"/>
              </a:rPr>
              <a:t>ans</a:t>
            </a:r>
            <a:endParaRPr lang="en-US" sz="8000" b="0" dirty="0" smtClean="0">
              <a:latin typeface="Courier" pitchFamily="-65" charset="0"/>
              <a:ea typeface="Helvetica" panose="020B0604020202020204" pitchFamily="34" charset="0"/>
            </a:endParaRPr>
          </a:p>
          <a:p>
            <a:pPr>
              <a:lnSpc>
                <a:spcPts val="2475"/>
              </a:lnSpc>
              <a:buNone/>
            </a:pPr>
            <a:endParaRPr lang="en-US" sz="8000" b="0" dirty="0" smtClean="0">
              <a:latin typeface="Courier" pitchFamily="-65" charset="0"/>
              <a:ea typeface="Helvetica" panose="020B0604020202020204" pitchFamily="34" charset="0"/>
            </a:endParaRPr>
          </a:p>
          <a:p>
            <a:pPr>
              <a:lnSpc>
                <a:spcPts val="2475"/>
              </a:lnSpc>
              <a:buNone/>
            </a:pP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def fact2(n):</a:t>
            </a:r>
          </a:p>
          <a:p>
            <a:pPr>
              <a:lnSpc>
                <a:spcPts val="2475"/>
              </a:lnSpc>
              <a:buNone/>
            </a:pP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   if n &lt; 1:</a:t>
            </a:r>
          </a:p>
          <a:p>
            <a:pPr>
              <a:lnSpc>
                <a:spcPts val="2475"/>
              </a:lnSpc>
              <a:buNone/>
            </a:pP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       return 1</a:t>
            </a:r>
          </a:p>
          <a:p>
            <a:pPr>
              <a:lnSpc>
                <a:spcPts val="2475"/>
              </a:lnSpc>
              <a:buNone/>
            </a:pP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   else:</a:t>
            </a:r>
          </a:p>
          <a:p>
            <a:pPr>
              <a:lnSpc>
                <a:spcPts val="2475"/>
              </a:lnSpc>
              <a:buNone/>
            </a:pPr>
            <a:r>
              <a:rPr lang="en-US" b="0" dirty="0" smtClean="0">
                <a:latin typeface="Courier" pitchFamily="-65" charset="0"/>
                <a:ea typeface="Helvetica" panose="020B0604020202020204" pitchFamily="34" charset="0"/>
              </a:rPr>
              <a:t>       </a:t>
            </a:r>
            <a:r>
              <a:rPr lang="en-US" sz="8000" b="0" dirty="0" smtClean="0">
                <a:latin typeface="Courier" pitchFamily="-65" charset="0"/>
                <a:ea typeface="Helvetica" panose="020B0604020202020204" pitchFamily="34" charset="0"/>
              </a:rPr>
              <a:t> return n * fact2(n - 1)</a:t>
            </a:r>
          </a:p>
          <a:p>
            <a:pPr>
              <a:lnSpc>
                <a:spcPts val="2475"/>
              </a:lnSpc>
              <a:buNone/>
            </a:pPr>
            <a:endParaRPr lang="en-US" b="0" dirty="0" smtClean="0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183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075" y="0"/>
            <a:ext cx="10515600" cy="1325563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Simple functions: ex.py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922361" y="1131627"/>
            <a:ext cx="8382000" cy="5562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ts val="2475"/>
              </a:lnSpc>
              <a:buNone/>
            </a:pP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671&gt; </a:t>
            </a:r>
            <a:r>
              <a:rPr lang="en-US" sz="6400" dirty="0">
                <a:solidFill>
                  <a:srgbClr val="FF3300"/>
                </a:solidFill>
                <a:latin typeface="Courier" pitchFamily="-65" charset="0"/>
                <a:ea typeface="Helvetica" panose="020B0604020202020204" pitchFamily="34" charset="0"/>
              </a:rPr>
              <a:t>python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Python 2.5.2 …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&gt;&gt;&gt; </a:t>
            </a:r>
            <a:r>
              <a:rPr lang="en-US" sz="6400" dirty="0">
                <a:solidFill>
                  <a:srgbClr val="FF3300"/>
                </a:solidFill>
                <a:latin typeface="Courier" pitchFamily="-65" charset="0"/>
                <a:ea typeface="Helvetica" panose="020B0604020202020204" pitchFamily="34" charset="0"/>
              </a:rPr>
              <a:t>import ex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&gt;&gt;&gt; </a:t>
            </a:r>
            <a:r>
              <a:rPr lang="en-US" sz="6400" dirty="0">
                <a:solidFill>
                  <a:srgbClr val="FF3300"/>
                </a:solidFill>
                <a:latin typeface="Courier" pitchFamily="-65" charset="0"/>
                <a:ea typeface="Helvetica" panose="020B0604020202020204" pitchFamily="34" charset="0"/>
              </a:rPr>
              <a:t>ex.fact1(6)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1296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&gt;&gt;&gt; </a:t>
            </a:r>
            <a:r>
              <a:rPr lang="en-US" sz="6400" dirty="0">
                <a:solidFill>
                  <a:srgbClr val="FF3300"/>
                </a:solidFill>
                <a:latin typeface="Courier" pitchFamily="-65" charset="0"/>
                <a:ea typeface="Helvetica" panose="020B0604020202020204" pitchFamily="34" charset="0"/>
              </a:rPr>
              <a:t>ex.fact2(200)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78865786736479050355236321393218507…000000L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&gt;&gt;&gt; </a:t>
            </a:r>
            <a:r>
              <a:rPr lang="en-US" sz="6400" dirty="0">
                <a:solidFill>
                  <a:srgbClr val="FF3300"/>
                </a:solidFill>
                <a:latin typeface="Courier" pitchFamily="-65" charset="0"/>
                <a:ea typeface="Helvetica" panose="020B0604020202020204" pitchFamily="34" charset="0"/>
              </a:rPr>
              <a:t>ex.fact1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&lt;function fact1 at 0x902470&gt;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&gt;&gt;&gt; </a:t>
            </a:r>
            <a:r>
              <a:rPr lang="en-US" sz="6400" dirty="0">
                <a:solidFill>
                  <a:srgbClr val="FF3300"/>
                </a:solidFill>
                <a:latin typeface="Courier" pitchFamily="-65" charset="0"/>
                <a:ea typeface="Helvetica" panose="020B0604020202020204" pitchFamily="34" charset="0"/>
              </a:rPr>
              <a:t>fact1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 err="1">
                <a:latin typeface="Courier" pitchFamily="-65" charset="0"/>
                <a:ea typeface="Helvetica" panose="020B0604020202020204" pitchFamily="34" charset="0"/>
              </a:rPr>
              <a:t>Traceback</a:t>
            </a: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 (most recent call last):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  File "&lt;</a:t>
            </a:r>
            <a:r>
              <a:rPr lang="en-US" sz="6400" dirty="0" err="1">
                <a:latin typeface="Courier" pitchFamily="-65" charset="0"/>
                <a:ea typeface="Helvetica" panose="020B0604020202020204" pitchFamily="34" charset="0"/>
              </a:rPr>
              <a:t>stdin</a:t>
            </a: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&gt;", line 1, in &lt;module&gt;</a:t>
            </a:r>
          </a:p>
          <a:p>
            <a:pPr>
              <a:lnSpc>
                <a:spcPts val="2475"/>
              </a:lnSpc>
              <a:buNone/>
            </a:pPr>
            <a:r>
              <a:rPr lang="en-US" sz="6400" dirty="0" err="1">
                <a:latin typeface="Courier" pitchFamily="-65" charset="0"/>
                <a:ea typeface="Helvetica" panose="020B0604020202020204" pitchFamily="34" charset="0"/>
              </a:rPr>
              <a:t>NameError</a:t>
            </a:r>
            <a:r>
              <a:rPr lang="en-US" sz="6400" dirty="0">
                <a:latin typeface="Courier" pitchFamily="-65" charset="0"/>
                <a:ea typeface="Helvetica" panose="020B0604020202020204" pitchFamily="34" charset="0"/>
              </a:rPr>
              <a:t>: name 'fact1' is not defined</a:t>
            </a:r>
          </a:p>
          <a:p>
            <a:pPr>
              <a:lnSpc>
                <a:spcPts val="2475"/>
              </a:lnSpc>
              <a:buNone/>
            </a:pPr>
            <a:r>
              <a:rPr lang="en-US" sz="2200" dirty="0">
                <a:latin typeface="Courier" pitchFamily="-65" charset="0"/>
                <a:ea typeface="Helvetica" panose="020B0604020202020204" pitchFamily="34" charset="0"/>
              </a:rPr>
              <a:t>&gt;&gt;&gt; </a:t>
            </a:r>
          </a:p>
          <a:p>
            <a:pPr>
              <a:lnSpc>
                <a:spcPts val="2475"/>
              </a:lnSpc>
              <a:buNone/>
            </a:pPr>
            <a:endParaRPr lang="en-US" b="0" dirty="0" smtClean="0"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298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A Code Sample (in IDLE)</a:t>
            </a:r>
          </a:p>
        </p:txBody>
      </p:sp>
      <p:sp>
        <p:nvSpPr>
          <p:cNvPr id="4710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838200" y="1593052"/>
            <a:ext cx="10515600" cy="4351338"/>
          </a:xfrm>
        </p:spPr>
        <p:txBody>
          <a:bodyPr>
            <a:normAutofit/>
          </a:bodyPr>
          <a:lstStyle/>
          <a:p>
            <a:pPr>
              <a:buFont typeface="Symbol" panose="05050102010706020507" pitchFamily="18" charset="2"/>
              <a:buNone/>
            </a:pP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x = 34 - 23            </a:t>
            </a:r>
            <a:r>
              <a:rPr lang="en-US" sz="2400" b="0" dirty="0" smtClean="0">
                <a:solidFill>
                  <a:srgbClr val="FF3300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# A comment.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y = </a:t>
            </a:r>
            <a:r>
              <a:rPr lang="en-US" sz="2400" b="0" dirty="0" smtClean="0">
                <a:solidFill>
                  <a:srgbClr val="33CC33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“Hello”</a:t>
            </a: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           </a:t>
            </a:r>
            <a:r>
              <a:rPr lang="en-US" sz="2400" b="0" dirty="0" smtClean="0">
                <a:solidFill>
                  <a:srgbClr val="FF3300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# Another one.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z = 3.45    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</a:t>
            </a:r>
            <a:r>
              <a:rPr lang="en-US" sz="2400" b="0" dirty="0" smtClean="0">
                <a:solidFill>
                  <a:srgbClr val="FF6600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z == 3.45 </a:t>
            </a:r>
            <a:r>
              <a:rPr lang="en-US" sz="2400" b="0" dirty="0" smtClean="0">
                <a:solidFill>
                  <a:srgbClr val="FF6600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or</a:t>
            </a: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y == </a:t>
            </a:r>
            <a:r>
              <a:rPr lang="en-US" sz="2400" b="0" dirty="0" smtClean="0">
                <a:solidFill>
                  <a:srgbClr val="33CC33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“Hello”</a:t>
            </a: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    x = x + 1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    y = y + </a:t>
            </a:r>
            <a:r>
              <a:rPr lang="en-US" sz="2400" b="0" dirty="0" smtClean="0">
                <a:solidFill>
                  <a:srgbClr val="33CC33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“ World”</a:t>
            </a: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  </a:t>
            </a:r>
            <a:r>
              <a:rPr lang="en-US" sz="2400" b="0" dirty="0" smtClean="0">
                <a:solidFill>
                  <a:srgbClr val="FF3300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# String </a:t>
            </a:r>
            <a:r>
              <a:rPr lang="en-US" sz="2400" b="0" dirty="0" err="1" smtClean="0">
                <a:solidFill>
                  <a:srgbClr val="FF3300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concat</a:t>
            </a:r>
            <a:r>
              <a:rPr lang="en-US" sz="2400" b="0" dirty="0" smtClean="0">
                <a:solidFill>
                  <a:srgbClr val="FF3300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.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</a:t>
            </a:r>
            <a:r>
              <a:rPr lang="en-US" sz="2400" b="0" dirty="0" smtClean="0">
                <a:solidFill>
                  <a:srgbClr val="FF6600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x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</a:t>
            </a:r>
            <a:r>
              <a:rPr lang="en-US" sz="2400" b="0" dirty="0" smtClean="0">
                <a:solidFill>
                  <a:srgbClr val="FF6600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sz="2400" b="0" dirty="0" smtClean="0"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 y</a:t>
            </a:r>
            <a:endParaRPr lang="en-US" sz="2400" dirty="0">
              <a:latin typeface="Lucida Sans Typewriter" panose="020B05090305040302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22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64892" y="5954531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744" y="6014639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0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0588" y="174058"/>
            <a:ext cx="7772400" cy="713048"/>
          </a:xfrm>
        </p:spPr>
        <p:txBody>
          <a:bodyPr/>
          <a:lstStyle/>
          <a:p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Enough to Understand the Code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8480" y="992828"/>
            <a:ext cx="7772400" cy="5257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panose="020B0600070205080204" pitchFamily="34" charset="-128"/>
              </a:rPr>
              <a:t>Indentation matters to code meaning</a:t>
            </a:r>
          </a:p>
          <a:p>
            <a:pPr marL="457200" lvl="1" indent="-220663"/>
            <a:r>
              <a:rPr lang="en-US" dirty="0">
                <a:ea typeface="ＭＳ Ｐゴシック" panose="020B0600070205080204" pitchFamily="34" charset="-128"/>
              </a:rPr>
              <a:t>Block structure indicated by indentation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anose="020B0600070205080204" pitchFamily="34" charset="-128"/>
              </a:rPr>
              <a:t>First assignment to a variable creates it</a:t>
            </a:r>
          </a:p>
          <a:p>
            <a:pPr marL="457200" lvl="1" indent="-220663"/>
            <a:r>
              <a:rPr lang="en-US" dirty="0">
                <a:ea typeface="ＭＳ Ｐゴシック" panose="020B0600070205080204" pitchFamily="34" charset="-128"/>
              </a:rPr>
              <a:t>Variable types don’t need to be declared.</a:t>
            </a:r>
          </a:p>
          <a:p>
            <a:pPr marL="457200" lvl="1" indent="-220663"/>
            <a:r>
              <a:rPr lang="en-US" dirty="0">
                <a:ea typeface="ＭＳ Ｐゴシック" panose="020B0600070205080204" pitchFamily="34" charset="-128"/>
              </a:rPr>
              <a:t>Python figures out the variable types on its own. 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anose="020B0600070205080204" pitchFamily="34" charset="-128"/>
              </a:rPr>
              <a:t>Assignment is </a:t>
            </a:r>
            <a:r>
              <a:rPr lang="en-US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=</a:t>
            </a:r>
            <a:r>
              <a:rPr lang="en-US" dirty="0">
                <a:ea typeface="ＭＳ Ｐゴシック" panose="020B0600070205080204" pitchFamily="34" charset="-128"/>
              </a:rPr>
              <a:t> and comparison is </a:t>
            </a:r>
            <a:r>
              <a:rPr lang="en-US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==</a:t>
            </a:r>
            <a:endParaRPr 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anose="020B0600070205080204" pitchFamily="34" charset="-128"/>
              </a:rPr>
              <a:t>For numbers </a:t>
            </a:r>
            <a:r>
              <a:rPr lang="en-US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+ - * / %</a:t>
            </a:r>
            <a:r>
              <a:rPr lang="en-US" dirty="0">
                <a:ea typeface="ＭＳ Ｐゴシック" panose="020B0600070205080204" pitchFamily="34" charset="-128"/>
              </a:rPr>
              <a:t> are as expected</a:t>
            </a:r>
          </a:p>
          <a:p>
            <a:pPr marL="457200" lvl="1" indent="-220663"/>
            <a:r>
              <a:rPr lang="en-US" dirty="0">
                <a:ea typeface="ＭＳ Ｐゴシック" panose="020B0600070205080204" pitchFamily="34" charset="-128"/>
              </a:rPr>
              <a:t>Special use of </a:t>
            </a:r>
            <a:r>
              <a:rPr lang="en-US" sz="2800" b="1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+</a:t>
            </a:r>
            <a:r>
              <a:rPr lang="en-US" dirty="0">
                <a:ea typeface="ＭＳ Ｐゴシック" panose="020B0600070205080204" pitchFamily="34" charset="-128"/>
              </a:rPr>
              <a:t> for string concatenation and </a:t>
            </a:r>
            <a:r>
              <a:rPr lang="en-US" sz="2800" b="1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%</a:t>
            </a:r>
            <a:r>
              <a:rPr lang="en-US" dirty="0">
                <a:ea typeface="ＭＳ Ｐゴシック" panose="020B0600070205080204" pitchFamily="34" charset="-128"/>
              </a:rPr>
              <a:t> for string formatting (as in C’s </a:t>
            </a:r>
            <a:r>
              <a:rPr lang="en-US" dirty="0" err="1">
                <a:ea typeface="ＭＳ Ｐゴシック" panose="020B0600070205080204" pitchFamily="34" charset="-128"/>
              </a:rPr>
              <a:t>printf</a:t>
            </a:r>
            <a:r>
              <a:rPr lang="en-US" dirty="0">
                <a:ea typeface="ＭＳ Ｐゴシック" panose="020B0600070205080204" pitchFamily="34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anose="020B0600070205080204" pitchFamily="34" charset="-128"/>
              </a:rPr>
              <a:t>Logical operators are words (</a:t>
            </a: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and, or, not</a:t>
            </a:r>
            <a:r>
              <a:rPr lang="en-US" dirty="0">
                <a:ea typeface="ＭＳ Ｐゴシック" panose="020B0600070205080204" pitchFamily="34" charset="-128"/>
              </a:rPr>
              <a:t>) </a:t>
            </a:r>
            <a:r>
              <a:rPr lang="en-US" i="1" dirty="0">
                <a:ea typeface="ＭＳ Ｐゴシック" panose="020B0600070205080204" pitchFamily="34" charset="-128"/>
              </a:rPr>
              <a:t>not </a:t>
            </a:r>
            <a:r>
              <a:rPr lang="en-US" dirty="0">
                <a:ea typeface="ＭＳ Ｐゴシック" panose="020B0600070205080204" pitchFamily="34" charset="-128"/>
              </a:rPr>
              <a:t>symbols</a:t>
            </a:r>
            <a:endParaRPr lang="en-US" i="1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anose="020B0600070205080204" pitchFamily="34" charset="-128"/>
              </a:rPr>
              <a:t>The basic printing command is </a:t>
            </a: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print</a:t>
            </a:r>
            <a:endParaRPr 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dirty="0">
              <a:ea typeface="ＭＳ Ｐゴシック" panose="020B060007020508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23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0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Basic Datatypes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7536" y="1524000"/>
            <a:ext cx="9404445" cy="5334000"/>
          </a:xfrm>
        </p:spPr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</a:rPr>
              <a:t>Integers (default for numbers)</a:t>
            </a:r>
          </a:p>
          <a:p>
            <a:pPr lvl="1">
              <a:buFontTx/>
              <a:buNone/>
            </a:pPr>
            <a:r>
              <a:rPr lang="en-US" dirty="0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z = 5 / 2  # Answer 2, integer division</a:t>
            </a:r>
          </a:p>
          <a:p>
            <a:r>
              <a:rPr lang="en-US" dirty="0">
                <a:ea typeface="ＭＳ Ｐゴシック" panose="020B0600070205080204" pitchFamily="34" charset="-128"/>
              </a:rPr>
              <a:t>Floats</a:t>
            </a:r>
          </a:p>
          <a:p>
            <a:pPr lvl="1">
              <a:buFontTx/>
              <a:buNone/>
            </a:pPr>
            <a:r>
              <a:rPr lang="en-US" dirty="0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x = 3.456</a:t>
            </a:r>
          </a:p>
          <a:p>
            <a:r>
              <a:rPr lang="en-US" dirty="0">
                <a:ea typeface="ＭＳ Ｐゴシック" panose="020B0600070205080204" pitchFamily="34" charset="-128"/>
              </a:rPr>
              <a:t>Strings</a:t>
            </a:r>
          </a:p>
          <a:p>
            <a:pPr lvl="1"/>
            <a:r>
              <a:rPr lang="en-US" sz="2600" dirty="0">
                <a:ea typeface="ＭＳ Ｐゴシック" panose="020B0600070205080204" pitchFamily="34" charset="-128"/>
              </a:rPr>
              <a:t>Can use “” or ‘’ to specify with </a:t>
            </a:r>
            <a:r>
              <a:rPr lang="en-US" sz="2600" dirty="0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“</a:t>
            </a:r>
            <a:r>
              <a:rPr lang="en-US" sz="2600" dirty="0" err="1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abc</a:t>
            </a:r>
            <a:r>
              <a:rPr lang="en-US" sz="2600" dirty="0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” </a:t>
            </a:r>
            <a:r>
              <a:rPr lang="en-US" sz="2600" dirty="0">
                <a:ea typeface="ＭＳ Ｐゴシック" panose="020B0600070205080204" pitchFamily="34" charset="-128"/>
              </a:rPr>
              <a:t>== </a:t>
            </a:r>
            <a:r>
              <a:rPr lang="en-US" sz="2600" dirty="0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‘</a:t>
            </a:r>
            <a:r>
              <a:rPr lang="en-US" sz="2600" dirty="0" err="1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abc</a:t>
            </a:r>
            <a:r>
              <a:rPr lang="en-US" sz="2600" dirty="0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’</a:t>
            </a:r>
            <a:endParaRPr lang="en-US" sz="2600" dirty="0">
              <a:ea typeface="ＭＳ Ｐゴシック" panose="020B0600070205080204" pitchFamily="34" charset="-128"/>
            </a:endParaRPr>
          </a:p>
          <a:p>
            <a:pPr lvl="1"/>
            <a:r>
              <a:rPr lang="en-US" sz="2600" dirty="0">
                <a:ea typeface="ＭＳ Ｐゴシック" panose="020B0600070205080204" pitchFamily="34" charset="-128"/>
              </a:rPr>
              <a:t>Unmatched can occur within the string: </a:t>
            </a:r>
            <a:r>
              <a:rPr lang="en-US" sz="2600" dirty="0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“matt’s”</a:t>
            </a:r>
          </a:p>
          <a:p>
            <a:pPr lvl="1"/>
            <a:r>
              <a:rPr lang="en-US" sz="2600" dirty="0">
                <a:ea typeface="ＭＳ Ｐゴシック" panose="020B0600070205080204" pitchFamily="34" charset="-128"/>
              </a:rPr>
              <a:t>Use triple double-quotes for multi-line strings or strings than contain both ‘ and “ inside of them:  </a:t>
            </a:r>
            <a:br>
              <a:rPr lang="en-US" sz="2600" dirty="0">
                <a:ea typeface="ＭＳ Ｐゴシック" panose="020B0600070205080204" pitchFamily="34" charset="-128"/>
              </a:rPr>
            </a:br>
            <a:r>
              <a:rPr lang="en-US" sz="2600" dirty="0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“““</a:t>
            </a:r>
            <a:r>
              <a:rPr lang="en-US" sz="2600" dirty="0" err="1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a‘b“c</a:t>
            </a:r>
            <a:r>
              <a:rPr lang="en-US" sz="2600" dirty="0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”””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24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3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Whitespace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295400"/>
            <a:ext cx="7924800" cy="5334000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ea typeface="ＭＳ Ｐゴシック" panose="020B0600070205080204" pitchFamily="34" charset="-128"/>
              </a:rPr>
              <a:t>Whitespace is meaningful in Python: especially indentation and placement of newlines</a:t>
            </a:r>
          </a:p>
          <a:p>
            <a:pPr marL="0" indent="0"/>
            <a:r>
              <a:rPr lang="en-US">
                <a:ea typeface="ＭＳ Ｐゴシック" panose="020B0600070205080204" pitchFamily="34" charset="-128"/>
              </a:rPr>
              <a:t>Use a newline to end a line of code</a:t>
            </a:r>
          </a:p>
          <a:p>
            <a:pPr marL="636588" lvl="2" indent="-236538">
              <a:buNone/>
            </a:pPr>
            <a:r>
              <a:rPr lang="en-US" smtClean="0">
                <a:ea typeface="ＭＳ Ｐゴシック" panose="020B0600070205080204" pitchFamily="34" charset="-128"/>
              </a:rPr>
              <a:t>Use </a:t>
            </a:r>
            <a:r>
              <a:rPr lang="en-US" smtClean="0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\ </a:t>
            </a:r>
            <a:r>
              <a:rPr lang="en-US" smtClean="0">
                <a:ea typeface="ＭＳ Ｐゴシック" panose="020B0600070205080204" pitchFamily="34" charset="-128"/>
              </a:rPr>
              <a:t>when must go to next line prematurely</a:t>
            </a:r>
          </a:p>
          <a:p>
            <a:pPr marL="0" indent="0"/>
            <a:r>
              <a:rPr lang="en-US">
                <a:ea typeface="ＭＳ Ｐゴシック" panose="020B0600070205080204" pitchFamily="34" charset="-128"/>
              </a:rPr>
              <a:t>No braces </a:t>
            </a:r>
            <a:r>
              <a:rPr lang="en-US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{}</a:t>
            </a:r>
            <a:r>
              <a:rPr lang="en-US">
                <a:ea typeface="ＭＳ Ｐゴシック" panose="020B0600070205080204" pitchFamily="34" charset="-128"/>
              </a:rPr>
              <a:t> to mark blocks of code, use </a:t>
            </a:r>
            <a:r>
              <a:rPr lang="en-US" i="1">
                <a:ea typeface="ＭＳ Ｐゴシック" panose="020B0600070205080204" pitchFamily="34" charset="-128"/>
              </a:rPr>
              <a:t>consistent</a:t>
            </a:r>
            <a:r>
              <a:rPr lang="en-US">
                <a:ea typeface="ＭＳ Ｐゴシック" panose="020B0600070205080204" pitchFamily="34" charset="-128"/>
              </a:rPr>
              <a:t> indentation instead</a:t>
            </a:r>
          </a:p>
          <a:p>
            <a:pPr marL="636588" lvl="2" indent="-236538"/>
            <a:r>
              <a:rPr lang="en-US" smtClean="0">
                <a:ea typeface="ＭＳ Ｐゴシック" panose="020B0600070205080204" pitchFamily="34" charset="-128"/>
              </a:rPr>
              <a:t>First line with </a:t>
            </a:r>
            <a:r>
              <a:rPr lang="en-US" i="1" smtClean="0">
                <a:ea typeface="ＭＳ Ｐゴシック" panose="020B0600070205080204" pitchFamily="34" charset="-128"/>
              </a:rPr>
              <a:t>less</a:t>
            </a:r>
            <a:r>
              <a:rPr lang="en-US" smtClean="0">
                <a:ea typeface="ＭＳ Ｐゴシック" panose="020B0600070205080204" pitchFamily="34" charset="-128"/>
              </a:rPr>
              <a:t> indentation is outside of the block</a:t>
            </a:r>
          </a:p>
          <a:p>
            <a:pPr marL="636588" lvl="2" indent="-236538"/>
            <a:r>
              <a:rPr lang="en-US" smtClean="0">
                <a:ea typeface="ＭＳ Ｐゴシック" panose="020B0600070205080204" pitchFamily="34" charset="-128"/>
              </a:rPr>
              <a:t>First line with </a:t>
            </a:r>
            <a:r>
              <a:rPr lang="en-US" i="1" smtClean="0">
                <a:ea typeface="ＭＳ Ｐゴシック" panose="020B0600070205080204" pitchFamily="34" charset="-128"/>
              </a:rPr>
              <a:t>more</a:t>
            </a:r>
            <a:r>
              <a:rPr lang="en-US" smtClean="0">
                <a:ea typeface="ＭＳ Ｐゴシック" panose="020B0600070205080204" pitchFamily="34" charset="-128"/>
              </a:rPr>
              <a:t> indentation starts a nested block</a:t>
            </a:r>
          </a:p>
          <a:p>
            <a:pPr marL="0" indent="0"/>
            <a:r>
              <a:rPr lang="en-US">
                <a:ea typeface="ＭＳ Ｐゴシック" panose="020B0600070205080204" pitchFamily="34" charset="-128"/>
              </a:rPr>
              <a:t>Colons start of a new block in many constructs, e.g. function definitions, then clauses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25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10552" y="6037263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6404" y="6097371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7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Comments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295400"/>
            <a:ext cx="7924800" cy="5334000"/>
          </a:xfrm>
        </p:spPr>
        <p:txBody>
          <a:bodyPr/>
          <a:lstStyle/>
          <a:p>
            <a:pPr marL="236538" indent="-236538"/>
            <a:r>
              <a:rPr lang="en-US">
                <a:ea typeface="ＭＳ Ｐゴシック" panose="020B0600070205080204" pitchFamily="34" charset="-128"/>
              </a:rPr>
              <a:t>Start comments with </a:t>
            </a:r>
            <a:r>
              <a:rPr lang="en-US">
                <a:solidFill>
                  <a:schemeClr val="accent2"/>
                </a:solidFill>
                <a:ea typeface="ＭＳ Ｐゴシック" panose="020B0600070205080204" pitchFamily="34" charset="-128"/>
              </a:rPr>
              <a:t>#, </a:t>
            </a:r>
            <a:r>
              <a:rPr lang="en-US">
                <a:ea typeface="ＭＳ Ｐゴシック" panose="020B0600070205080204" pitchFamily="34" charset="-128"/>
              </a:rPr>
              <a:t>rest of line is ignored</a:t>
            </a:r>
          </a:p>
          <a:p>
            <a:pPr marL="236538" indent="-236538"/>
            <a:r>
              <a:rPr lang="en-US">
                <a:ea typeface="ＭＳ Ｐゴシック" panose="020B0600070205080204" pitchFamily="34" charset="-128"/>
              </a:rPr>
              <a:t>Can include a “documentation string” as the first line of a new function or class you define</a:t>
            </a:r>
          </a:p>
          <a:p>
            <a:pPr marL="236538" indent="-236538"/>
            <a:r>
              <a:rPr lang="en-US">
                <a:ea typeface="ＭＳ Ｐゴシック" panose="020B0600070205080204" pitchFamily="34" charset="-128"/>
              </a:rPr>
              <a:t>Development environments, debugger, and other tools use it: it’s good style to include one</a:t>
            </a:r>
          </a:p>
          <a:p>
            <a:pPr lvl="1">
              <a:buFontTx/>
              <a:buNone/>
            </a:pPr>
            <a:endParaRPr lang="en-US" sz="800">
              <a:solidFill>
                <a:srgbClr val="FF660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lvl="1">
              <a:buFontTx/>
              <a:buNone/>
            </a:pPr>
            <a:r>
              <a:rPr lang="en-US">
                <a:solidFill>
                  <a:srgbClr val="FF66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def fact</a:t>
            </a:r>
            <a:r>
              <a:rPr 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(n):</a:t>
            </a:r>
          </a:p>
          <a:p>
            <a:pPr lvl="1">
              <a:buFontTx/>
              <a:buNone/>
            </a:pPr>
            <a:r>
              <a:rPr lang="en-US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 “““fact(n) assumes n is a positive integer and returns facorial of n.”””</a:t>
            </a:r>
            <a:br>
              <a:rPr lang="en-US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assert(n&gt;0)</a:t>
            </a:r>
          </a:p>
          <a:p>
            <a:pPr lvl="1">
              <a:buFontTx/>
              <a:buNone/>
            </a:pPr>
            <a:r>
              <a:rPr lang="en-US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return 1 if n==1 else n*fact(n-1) </a:t>
            </a:r>
            <a:endParaRPr lang="en-US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26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54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Assignment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ct val="15000"/>
              </a:spcAft>
            </a:pPr>
            <a:r>
              <a:rPr lang="en-US" b="0" i="1" smtClean="0">
                <a:ea typeface="ＭＳ Ｐゴシック" panose="020B0600070205080204" pitchFamily="34" charset="-128"/>
              </a:rPr>
              <a:t>Binding a variable</a:t>
            </a:r>
            <a:r>
              <a:rPr lang="en-US" b="0" smtClean="0">
                <a:ea typeface="ＭＳ Ｐゴシック" panose="020B0600070205080204" pitchFamily="34" charset="-128"/>
              </a:rPr>
              <a:t> in Python means setting a </a:t>
            </a:r>
            <a:r>
              <a:rPr lang="en-US" b="0" i="1" smtClean="0">
                <a:solidFill>
                  <a:schemeClr val="accent2"/>
                </a:solidFill>
                <a:ea typeface="ＭＳ Ｐゴシック" panose="020B0600070205080204" pitchFamily="34" charset="-128"/>
              </a:rPr>
              <a:t>name</a:t>
            </a:r>
            <a:r>
              <a:rPr lang="en-US" b="0" smtClean="0">
                <a:ea typeface="ＭＳ Ｐゴシック" panose="020B0600070205080204" pitchFamily="34" charset="-128"/>
              </a:rPr>
              <a:t> to hold a </a:t>
            </a:r>
            <a:r>
              <a:rPr lang="en-US" b="0" i="1" smtClean="0">
                <a:solidFill>
                  <a:schemeClr val="accent2"/>
                </a:solidFill>
                <a:ea typeface="ＭＳ Ｐゴシック" panose="020B0600070205080204" pitchFamily="34" charset="-128"/>
              </a:rPr>
              <a:t>reference</a:t>
            </a:r>
            <a:r>
              <a:rPr lang="en-US" b="0" smtClean="0">
                <a:ea typeface="ＭＳ Ｐゴシック" panose="020B0600070205080204" pitchFamily="34" charset="-128"/>
              </a:rPr>
              <a:t> to some </a:t>
            </a:r>
            <a:r>
              <a:rPr lang="en-US" b="0" i="1" smtClean="0">
                <a:solidFill>
                  <a:schemeClr val="accent2"/>
                </a:solidFill>
                <a:ea typeface="ＭＳ Ｐゴシック" panose="020B0600070205080204" pitchFamily="34" charset="-128"/>
              </a:rPr>
              <a:t>object</a:t>
            </a:r>
            <a:endParaRPr lang="en-US" b="0" smtClean="0">
              <a:ea typeface="ＭＳ Ｐゴシック" panose="020B0600070205080204" pitchFamily="34" charset="-128"/>
            </a:endParaRPr>
          </a:p>
          <a:p>
            <a:pPr lvl="1">
              <a:lnSpc>
                <a:spcPct val="90000"/>
              </a:lnSpc>
              <a:spcAft>
                <a:spcPct val="15000"/>
              </a:spcAft>
            </a:pPr>
            <a:r>
              <a:rPr lang="en-US" i="1" smtClean="0">
                <a:ea typeface="ＭＳ Ｐゴシック" panose="020B0600070205080204" pitchFamily="34" charset="-128"/>
              </a:rPr>
              <a:t>Assignment creates references, not copies</a:t>
            </a:r>
          </a:p>
          <a:p>
            <a:pPr>
              <a:lnSpc>
                <a:spcPct val="90000"/>
              </a:lnSpc>
              <a:spcAft>
                <a:spcPct val="15000"/>
              </a:spcAft>
            </a:pPr>
            <a:r>
              <a:rPr lang="en-US" b="0" smtClean="0">
                <a:ea typeface="ＭＳ Ｐゴシック" panose="020B0600070205080204" pitchFamily="34" charset="-128"/>
              </a:rPr>
              <a:t>Names in Python do not have an intrinsic type,  objects have types</a:t>
            </a:r>
          </a:p>
          <a:p>
            <a:pPr lvl="1">
              <a:lnSpc>
                <a:spcPct val="90000"/>
              </a:lnSpc>
              <a:spcAft>
                <a:spcPct val="15000"/>
              </a:spcAft>
            </a:pPr>
            <a:r>
              <a:rPr lang="en-US" smtClean="0">
                <a:ea typeface="ＭＳ Ｐゴシック" panose="020B0600070205080204" pitchFamily="34" charset="-128"/>
              </a:rPr>
              <a:t>Python determines the type of the reference automatically based on what data is assigned to it</a:t>
            </a:r>
          </a:p>
          <a:p>
            <a:pPr>
              <a:lnSpc>
                <a:spcPct val="90000"/>
              </a:lnSpc>
              <a:spcAft>
                <a:spcPct val="15000"/>
              </a:spcAft>
            </a:pPr>
            <a:r>
              <a:rPr lang="en-US" b="0" smtClean="0">
                <a:ea typeface="ＭＳ Ｐゴシック" panose="020B0600070205080204" pitchFamily="34" charset="-128"/>
              </a:rPr>
              <a:t>You create a name the first time it appears on the left side of an assignment expression:    </a:t>
            </a:r>
            <a:br>
              <a:rPr lang="en-US" b="0" smtClean="0">
                <a:ea typeface="ＭＳ Ｐゴシック" panose="020B0600070205080204" pitchFamily="34" charset="-128"/>
              </a:rPr>
            </a:br>
            <a:r>
              <a:rPr lang="en-US" sz="2000">
                <a:solidFill>
                  <a:schemeClr val="accent2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	x = 3</a:t>
            </a:r>
          </a:p>
          <a:p>
            <a:pPr>
              <a:lnSpc>
                <a:spcPct val="90000"/>
              </a:lnSpc>
              <a:spcAft>
                <a:spcPct val="15000"/>
              </a:spcAft>
            </a:pPr>
            <a:r>
              <a:rPr lang="en-US" b="0" smtClean="0">
                <a:ea typeface="ＭＳ Ｐゴシック" panose="020B0600070205080204" pitchFamily="34" charset="-128"/>
              </a:rPr>
              <a:t>A reference is deleted via garbage collection after any names bound to it have passed out of scope</a:t>
            </a:r>
          </a:p>
          <a:p>
            <a:pPr>
              <a:lnSpc>
                <a:spcPct val="90000"/>
              </a:lnSpc>
              <a:spcAft>
                <a:spcPct val="15000"/>
              </a:spcAft>
            </a:pPr>
            <a:r>
              <a:rPr lang="en-US" b="0" smtClean="0">
                <a:ea typeface="ＭＳ Ｐゴシック" panose="020B0600070205080204" pitchFamily="34" charset="-128"/>
              </a:rPr>
              <a:t>Python uses </a:t>
            </a:r>
            <a:r>
              <a:rPr lang="en-US" b="0" i="1" smtClean="0">
                <a:solidFill>
                  <a:schemeClr val="accent2"/>
                </a:solidFill>
                <a:ea typeface="ＭＳ Ｐゴシック" panose="020B0600070205080204" pitchFamily="34" charset="-128"/>
              </a:rPr>
              <a:t>reference semantics</a:t>
            </a:r>
            <a:r>
              <a:rPr lang="en-US" b="0" smtClean="0">
                <a:ea typeface="ＭＳ Ｐゴシック" panose="020B0600070205080204" pitchFamily="34" charset="-128"/>
              </a:rPr>
              <a:t> (more later)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27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92188" y="6116855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040" y="6176963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2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Naming Rules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panose="020B0600070205080204" pitchFamily="34" charset="-128"/>
              </a:rPr>
              <a:t>Names are case sensitive and cannot start with a number.  They can contain letters, numbers, and underscores.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 bob  Bob  _bob  _2_bob_  bob_2  BoB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panose="020B0600070205080204" pitchFamily="34" charset="-128"/>
              </a:rPr>
              <a:t>There are some reserved words: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800">
                <a:solidFill>
                  <a:srgbClr val="2D2DB9"/>
                </a:solidFill>
                <a:ea typeface="ＭＳ Ｐゴシック" panose="020B0600070205080204" pitchFamily="34" charset="-128"/>
              </a:rPr>
              <a:t>	</a:t>
            </a:r>
            <a:r>
              <a:rPr lang="en-US">
                <a:solidFill>
                  <a:srgbClr val="2D2DB9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and, assert, break, class, continue, def, del, elif, else, except, exec, finally, for, from, global, if, import, in, is, lambda, not, or, pass, print, raise, return, try, while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28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946780" y="6116855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632" y="6176963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6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Naming conventions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ea typeface="ＭＳ Ｐゴシック" panose="020B0600070205080204" pitchFamily="34" charset="-128"/>
              </a:rPr>
              <a:t>The Python community has these recommend-ed naming conventions</a:t>
            </a:r>
          </a:p>
          <a:p>
            <a:pPr marL="0" indent="0"/>
            <a:r>
              <a:rPr lang="en-US">
                <a:ea typeface="ＭＳ Ｐゴシック" panose="020B0600070205080204" pitchFamily="34" charset="-128"/>
              </a:rPr>
              <a:t>joined_lower for functions, methods and, attributes</a:t>
            </a:r>
          </a:p>
          <a:p>
            <a:pPr marL="0" indent="0"/>
            <a:r>
              <a:rPr lang="en-US">
                <a:ea typeface="ＭＳ Ｐゴシック" panose="020B0600070205080204" pitchFamily="34" charset="-128"/>
              </a:rPr>
              <a:t>joined_lower or ALL_CAPS for constants</a:t>
            </a:r>
          </a:p>
          <a:p>
            <a:pPr marL="0" indent="0"/>
            <a:r>
              <a:rPr lang="en-US">
                <a:ea typeface="ＭＳ Ｐゴシック" panose="020B0600070205080204" pitchFamily="34" charset="-128"/>
              </a:rPr>
              <a:t>StudlyCaps for classes</a:t>
            </a:r>
          </a:p>
          <a:p>
            <a:pPr marL="0" indent="0"/>
            <a:r>
              <a:rPr lang="en-US">
                <a:ea typeface="ＭＳ Ｐゴシック" panose="020B0600070205080204" pitchFamily="34" charset="-128"/>
              </a:rPr>
              <a:t>camelCase only to conform to pre-existing conventions</a:t>
            </a:r>
          </a:p>
          <a:p>
            <a:pPr marL="0" indent="0"/>
            <a:r>
              <a:rPr lang="en-US">
                <a:ea typeface="ＭＳ Ｐゴシック" panose="020B0600070205080204" pitchFamily="34" charset="-128"/>
              </a:rPr>
              <a:t>Attributes: interface, _internal, __private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29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8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Assignment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236538" indent="-236538"/>
            <a:r>
              <a:rPr lang="en-US" sz="3200">
                <a:ea typeface="ＭＳ Ｐゴシック" panose="020B0600070205080204" pitchFamily="34" charset="-128"/>
              </a:rPr>
              <a:t>You can assign to multiple names at the same time 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 x, y = 2, 3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 x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2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 y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3</a:t>
            </a:r>
          </a:p>
          <a:p>
            <a:pPr marL="236538" indent="-236538">
              <a:buNone/>
            </a:pPr>
            <a:r>
              <a:rPr lang="en-US" sz="3200">
                <a:solidFill>
                  <a:srgbClr val="000000"/>
                </a:solidFill>
                <a:ea typeface="ＭＳ Ｐゴシック" panose="020B0600070205080204" pitchFamily="34" charset="-128"/>
              </a:rPr>
              <a:t>This makes it easy to swap values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 x, y = y, x</a:t>
            </a:r>
          </a:p>
          <a:p>
            <a:pPr marL="236538" indent="-236538"/>
            <a:r>
              <a:rPr lang="en-US" sz="3200">
                <a:ea typeface="ＭＳ Ｐゴシック" panose="020B0600070205080204" pitchFamily="34" charset="-128"/>
              </a:rPr>
              <a:t>Assignments can be chained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 a = b = x = 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30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37597" y="6074889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449" y="6134997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6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Accessing Non-Existent Name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7035" y="1357097"/>
            <a:ext cx="7772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ea typeface="ＭＳ Ｐゴシック" panose="020B0600070205080204" pitchFamily="34" charset="-128"/>
              </a:rPr>
              <a:t>Accessing a name before it’s been properly created (by placing it on the left side of an assignment), raises an error  </a:t>
            </a:r>
            <a:endParaRPr lang="en-US" dirty="0">
              <a:solidFill>
                <a:srgbClr val="660033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sz="2000" dirty="0">
              <a:solidFill>
                <a:srgbClr val="660033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y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Traceback</a:t>
            </a:r>
            <a:r>
              <a:rPr lang="en-US" sz="2000" dirty="0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(most recent call last):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 File "&lt;pyshell#16&gt;", line 1, in -</a:t>
            </a:r>
            <a:r>
              <a:rPr lang="en-US" sz="2000" dirty="0" err="1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toplevel</a:t>
            </a:r>
            <a:r>
              <a:rPr lang="en-US" sz="2000" dirty="0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-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   y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NameError</a:t>
            </a:r>
            <a:r>
              <a:rPr lang="en-US" sz="2000" dirty="0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: name ‘y' is not defined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y = 3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31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183073" y="6173553"/>
            <a:ext cx="7642746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709" y="626792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1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1371600"/>
            <a:ext cx="7772400" cy="2819400"/>
          </a:xfrm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Sequence types: Tuples, Lists, and Strings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3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346881" y="255990"/>
            <a:ext cx="5985681" cy="794935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Sequence Types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19367" y="992827"/>
            <a:ext cx="8562833" cy="5576248"/>
          </a:xfrm>
        </p:spPr>
        <p:txBody>
          <a:bodyPr/>
          <a:lstStyle/>
          <a:p>
            <a:pPr marL="457200" indent="-457200">
              <a:buFont typeface="Symbol" panose="05050102010706020507" pitchFamily="18" charset="2"/>
              <a:buAutoNum type="arabicPeriod"/>
            </a:pPr>
            <a:r>
              <a:rPr lang="en-US" sz="3200" dirty="0">
                <a:ea typeface="ＭＳ Ｐゴシック" panose="020B0600070205080204" pitchFamily="34" charset="-128"/>
              </a:rPr>
              <a:t>Tuple: (‘john’, 32, [CMSC])</a:t>
            </a:r>
          </a:p>
          <a:p>
            <a:pPr marL="838200" lvl="1" indent="-381000">
              <a:buFont typeface="Symbol" panose="05050102010706020507" pitchFamily="18" charset="2"/>
              <a:buChar char="·"/>
            </a:pPr>
            <a:r>
              <a:rPr lang="en-US" sz="2800" dirty="0">
                <a:ea typeface="ＭＳ Ｐゴシック" panose="020B0600070205080204" pitchFamily="34" charset="-128"/>
              </a:rPr>
              <a:t>A simple </a:t>
            </a:r>
            <a:r>
              <a:rPr lang="en-US" sz="2800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immutable</a:t>
            </a:r>
            <a:r>
              <a:rPr lang="en-US" sz="2800" dirty="0">
                <a:ea typeface="ＭＳ Ｐゴシック" panose="020B0600070205080204" pitchFamily="34" charset="-128"/>
              </a:rPr>
              <a:t> ordered sequence of items</a:t>
            </a:r>
          </a:p>
          <a:p>
            <a:pPr marL="838200" lvl="1" indent="-381000">
              <a:buFont typeface="Symbol" panose="05050102010706020507" pitchFamily="18" charset="2"/>
              <a:buChar char="·"/>
            </a:pPr>
            <a:r>
              <a:rPr lang="en-US" sz="2800" dirty="0">
                <a:ea typeface="ＭＳ Ｐゴシック" panose="020B0600070205080204" pitchFamily="34" charset="-128"/>
              </a:rPr>
              <a:t>Items can be of mixed types, including collection types</a:t>
            </a:r>
          </a:p>
          <a:p>
            <a:pPr marL="457200" indent="-457200">
              <a:buFontTx/>
              <a:buAutoNum type="arabicPeriod"/>
            </a:pPr>
            <a:r>
              <a:rPr lang="en-US" sz="3200" dirty="0">
                <a:ea typeface="ＭＳ Ｐゴシック" panose="020B0600070205080204" pitchFamily="34" charset="-128"/>
              </a:rPr>
              <a:t>Strings: “John Smith”</a:t>
            </a:r>
          </a:p>
          <a:p>
            <a:pPr marL="838200" lvl="1" indent="-381000"/>
            <a:r>
              <a:rPr lang="en-US" sz="2800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Immutable</a:t>
            </a:r>
          </a:p>
          <a:p>
            <a:pPr marL="838200" lvl="1" indent="-381000"/>
            <a:r>
              <a:rPr lang="en-US" sz="2800" dirty="0">
                <a:ea typeface="ＭＳ Ｐゴシック" panose="020B0600070205080204" pitchFamily="34" charset="-128"/>
              </a:rPr>
              <a:t>Conceptually very much like a tuple</a:t>
            </a:r>
          </a:p>
          <a:p>
            <a:pPr marL="457200" indent="-457200">
              <a:buFontTx/>
              <a:buAutoNum type="arabicPeriod"/>
            </a:pPr>
            <a:r>
              <a:rPr lang="en-US" sz="3200" dirty="0">
                <a:ea typeface="ＭＳ Ｐゴシック" panose="020B0600070205080204" pitchFamily="34" charset="-128"/>
              </a:rPr>
              <a:t>List: [1, 2, ‘john’, (‘up’, ‘down’)]</a:t>
            </a:r>
          </a:p>
          <a:p>
            <a:pPr marL="838200" lvl="1" indent="-381000">
              <a:buFont typeface="Symbol" panose="05050102010706020507" pitchFamily="18" charset="2"/>
              <a:buChar char="·"/>
            </a:pPr>
            <a:r>
              <a:rPr lang="en-US" sz="2800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Mutable</a:t>
            </a:r>
            <a:r>
              <a:rPr lang="en-US" sz="2800" dirty="0">
                <a:ea typeface="ＭＳ Ｐゴシック" panose="020B0600070205080204" pitchFamily="34" charset="-128"/>
              </a:rPr>
              <a:t> ordered sequence of items of mixed types</a:t>
            </a:r>
          </a:p>
          <a:p>
            <a:pPr marL="838200" lvl="1" indent="-381000">
              <a:buFont typeface="Symbol" panose="05050102010706020507" pitchFamily="18" charset="2"/>
              <a:buChar char="·"/>
            </a:pPr>
            <a:endParaRPr lang="en-US" sz="3200" dirty="0">
              <a:ea typeface="ＭＳ Ｐゴシック" panose="020B0600070205080204" pitchFamily="34" charset="-128"/>
            </a:endParaRPr>
          </a:p>
          <a:p>
            <a:pPr marL="457200" indent="-457200">
              <a:buNone/>
            </a:pPr>
            <a:endParaRPr lang="en-US" sz="3200" i="1" dirty="0">
              <a:solidFill>
                <a:schemeClr val="accent2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33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524268" y="5974900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120" y="6035008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9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Similar Syntax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All three sequence types (tuples, strings, and lists) share much of the same syntax and functionality.</a:t>
            </a:r>
          </a:p>
          <a:p>
            <a:pPr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Key difference: </a:t>
            </a:r>
          </a:p>
          <a:p>
            <a:pPr lvl="1"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Tuples and strings are </a:t>
            </a:r>
            <a:r>
              <a:rPr lang="en-US" sz="3200" i="1">
                <a:solidFill>
                  <a:schemeClr val="accent2"/>
                </a:solidFill>
                <a:ea typeface="ＭＳ Ｐゴシック" panose="020B0600070205080204" pitchFamily="34" charset="-128"/>
              </a:rPr>
              <a:t>immutable</a:t>
            </a:r>
            <a:endParaRPr lang="en-US" sz="3200">
              <a:ea typeface="ＭＳ Ｐゴシック" panose="020B0600070205080204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 Lists are </a:t>
            </a:r>
            <a:r>
              <a:rPr lang="en-US" sz="3200" i="1">
                <a:solidFill>
                  <a:schemeClr val="accent2"/>
                </a:solidFill>
                <a:ea typeface="ＭＳ Ｐゴシック" panose="020B0600070205080204" pitchFamily="34" charset="-128"/>
              </a:rPr>
              <a:t>mutable</a:t>
            </a:r>
          </a:p>
          <a:p>
            <a:pPr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The operations shown in this section can be applied to </a:t>
            </a:r>
            <a:r>
              <a:rPr lang="en-US" sz="3200" i="1">
                <a:solidFill>
                  <a:schemeClr val="accent2"/>
                </a:solidFill>
                <a:ea typeface="ＭＳ Ｐゴシック" panose="020B0600070205080204" pitchFamily="34" charset="-128"/>
              </a:rPr>
              <a:t>all</a:t>
            </a:r>
            <a:r>
              <a:rPr lang="en-US" sz="3200">
                <a:ea typeface="ＭＳ Ｐゴシック" panose="020B0600070205080204" pitchFamily="34" charset="-128"/>
              </a:rPr>
              <a:t> sequence types</a:t>
            </a:r>
          </a:p>
          <a:p>
            <a:pPr lvl="1">
              <a:lnSpc>
                <a:spcPct val="90000"/>
              </a:lnSpc>
            </a:pPr>
            <a:r>
              <a:rPr lang="en-US" sz="3200">
                <a:ea typeface="ＭＳ Ｐゴシック" panose="020B0600070205080204" pitchFamily="34" charset="-128"/>
              </a:rPr>
              <a:t>most examples will just show the operation performed on one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34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1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Sequence Types 1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00200"/>
            <a:ext cx="7924800" cy="4953000"/>
          </a:xfrm>
        </p:spPr>
        <p:txBody>
          <a:bodyPr/>
          <a:lstStyle/>
          <a:p>
            <a:r>
              <a:rPr lang="en-US">
                <a:ea typeface="ＭＳ Ｐゴシック" panose="020B0600070205080204" pitchFamily="34" charset="-128"/>
              </a:rPr>
              <a:t>Define tuples using parentheses and commas</a:t>
            </a:r>
          </a:p>
          <a:p>
            <a:pPr lvl="1">
              <a:buFont typeface="Symbol" panose="05050102010706020507" pitchFamily="18" charset="2"/>
              <a:buNone/>
            </a:pPr>
            <a:r>
              <a:rPr lang="en-US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tu = (23, </a:t>
            </a:r>
            <a:r>
              <a:rPr lang="en-US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‘abc’</a:t>
            </a:r>
            <a:r>
              <a:rPr lang="en-US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, 4.56, (2,3), </a:t>
            </a:r>
            <a:r>
              <a:rPr lang="en-US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‘def’</a:t>
            </a:r>
            <a:r>
              <a:rPr lang="en-US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)</a:t>
            </a:r>
          </a:p>
          <a:p>
            <a:r>
              <a:rPr lang="en-US">
                <a:ea typeface="ＭＳ Ｐゴシック" panose="020B0600070205080204" pitchFamily="34" charset="-128"/>
              </a:rPr>
              <a:t>Define lists are using square brackets and commas</a:t>
            </a:r>
            <a:endParaRPr lang="en-US" b="0" smtClean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lvl="1">
              <a:buFont typeface="Symbol" panose="05050102010706020507" pitchFamily="18" charset="2"/>
              <a:buNone/>
            </a:pPr>
            <a:r>
              <a:rPr lang="en-US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li = [</a:t>
            </a:r>
            <a:r>
              <a:rPr lang="en-US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“abc”</a:t>
            </a:r>
            <a:r>
              <a:rPr lang="en-US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, 34, 4.34, 23]</a:t>
            </a:r>
          </a:p>
          <a:p>
            <a:r>
              <a:rPr lang="en-US">
                <a:ea typeface="ＭＳ Ｐゴシック" panose="020B0600070205080204" pitchFamily="34" charset="-128"/>
              </a:rPr>
              <a:t>Define strings using quotes (“, ‘, or “““).</a:t>
            </a:r>
            <a:endParaRPr lang="en-US" b="0" smtClean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lvl="1">
              <a:buFont typeface="Symbol" panose="05050102010706020507" pitchFamily="18" charset="2"/>
              <a:buNone/>
            </a:pPr>
            <a:r>
              <a:rPr lang="en-US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st = </a:t>
            </a:r>
            <a:r>
              <a:rPr lang="en-US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“Hello World”</a:t>
            </a:r>
          </a:p>
          <a:p>
            <a:pPr lvl="1">
              <a:buFont typeface="Symbol" panose="05050102010706020507" pitchFamily="18" charset="2"/>
              <a:buNone/>
            </a:pPr>
            <a:r>
              <a:rPr lang="en-US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st = </a:t>
            </a:r>
            <a:r>
              <a:rPr lang="en-US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‘Hello World’</a:t>
            </a:r>
          </a:p>
          <a:p>
            <a:pPr lvl="1">
              <a:buFont typeface="Symbol" panose="05050102010706020507" pitchFamily="18" charset="2"/>
              <a:buNone/>
            </a:pPr>
            <a:r>
              <a:rPr lang="en-US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st = </a:t>
            </a:r>
            <a:r>
              <a:rPr lang="en-US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“““This is a multi-line</a:t>
            </a:r>
          </a:p>
          <a:p>
            <a:pPr lvl="1">
              <a:buFont typeface="Symbol" panose="05050102010706020507" pitchFamily="18" charset="2"/>
              <a:buNone/>
            </a:pPr>
            <a:r>
              <a:rPr lang="en-US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string that uses triple quotes.”””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35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518012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864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6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6188" y="201353"/>
            <a:ext cx="6012976" cy="762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Sequence Types 2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098550"/>
            <a:ext cx="7772400" cy="5257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panose="020B0600070205080204" pitchFamily="34" charset="-128"/>
              </a:rPr>
              <a:t>Access individual members of a tuple, list, or string using square bracket “array” notation </a:t>
            </a:r>
          </a:p>
          <a:p>
            <a:pPr>
              <a:lnSpc>
                <a:spcPct val="90000"/>
              </a:lnSpc>
            </a:pPr>
            <a:r>
              <a:rPr lang="en-US" i="1" dirty="0">
                <a:ea typeface="ＭＳ Ｐゴシック" panose="020B0600070205080204" pitchFamily="34" charset="-128"/>
              </a:rPr>
              <a:t>Note that all are 0 based… 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sz="1000" i="1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tu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= (23, 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</a:t>
            </a:r>
            <a:r>
              <a:rPr lang="en-US" sz="2000" dirty="0" err="1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abc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, 4.56, (2,3), 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‘def’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tu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[1]     # Second item in the tuple.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‘</a:t>
            </a:r>
            <a:r>
              <a:rPr lang="en-US" sz="2000" dirty="0" err="1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abc</a:t>
            </a: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sz="800" dirty="0">
              <a:solidFill>
                <a:schemeClr val="accent2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li = [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“</a:t>
            </a:r>
            <a:r>
              <a:rPr lang="en-US" sz="2000" dirty="0" err="1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abc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”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, 34, 4.34, 23]</a:t>
            </a: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li[1]      # Second item in the list.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34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sz="800" dirty="0">
              <a:solidFill>
                <a:schemeClr val="accent2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st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= 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“Hello World”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st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[1]   # Second character in string.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‘e’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36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365612" y="6074889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464" y="6134997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58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Positive and negative indices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11489" y="1433062"/>
            <a:ext cx="8077200" cy="4572000"/>
          </a:xfrm>
        </p:spPr>
        <p:txBody>
          <a:bodyPr/>
          <a:lstStyle/>
          <a:p>
            <a:pPr marL="0" indent="0">
              <a:buNone/>
            </a:pPr>
            <a:r>
              <a:rPr lang="en-US" b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t = (23, </a:t>
            </a:r>
            <a:r>
              <a:rPr lang="en-US" b="0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‘abc’</a:t>
            </a:r>
            <a:r>
              <a:rPr lang="en-US" b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, 4.56, (2,3), </a:t>
            </a:r>
            <a:r>
              <a:rPr lang="en-US" b="0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‘def’</a:t>
            </a:r>
            <a:r>
              <a:rPr lang="en-US" b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)</a:t>
            </a:r>
          </a:p>
          <a:p>
            <a:pPr marL="0" indent="0">
              <a:buNone/>
            </a:pPr>
            <a:r>
              <a:rPr lang="en-US">
                <a:ea typeface="ＭＳ Ｐゴシック" panose="020B0600070205080204" pitchFamily="34" charset="-128"/>
              </a:rPr>
              <a:t>Positive index: count from the left, starting with 0</a:t>
            </a:r>
          </a:p>
          <a:p>
            <a:pPr marL="400050" lvl="1" indent="0">
              <a:buNone/>
            </a:pPr>
            <a:r>
              <a:rPr lang="en-US" sz="2800">
                <a:ea typeface="ＭＳ Ｐゴシック" panose="020B0600070205080204" pitchFamily="34" charset="-128"/>
              </a:rPr>
              <a:t> </a:t>
            </a:r>
            <a:r>
              <a:rPr lang="en-US" sz="28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800">
                <a:latin typeface="Courier New" panose="02070309020205020404" pitchFamily="49" charset="0"/>
                <a:ea typeface="ＭＳ Ｐゴシック" panose="020B0600070205080204" pitchFamily="34" charset="-128"/>
              </a:rPr>
              <a:t> t[1] </a:t>
            </a:r>
          </a:p>
          <a:p>
            <a:pPr marL="400050" lvl="1" indent="0">
              <a:buNone/>
            </a:pPr>
            <a:r>
              <a:rPr lang="en-US" sz="280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‘abc’</a:t>
            </a:r>
            <a:endParaRPr lang="en-US" sz="280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>
                <a:ea typeface="ＭＳ Ｐゴシック" panose="020B0600070205080204" pitchFamily="34" charset="-128"/>
              </a:rPr>
              <a:t>Negative index: count from right, starting with –1</a:t>
            </a:r>
            <a:endParaRPr lang="en-US">
              <a:solidFill>
                <a:schemeClr val="accent2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400050" lvl="1" indent="0">
              <a:buNone/>
            </a:pPr>
            <a:r>
              <a:rPr lang="en-US" sz="28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800">
                <a:latin typeface="Courier New" panose="02070309020205020404" pitchFamily="49" charset="0"/>
                <a:ea typeface="ＭＳ Ｐゴシック" panose="020B0600070205080204" pitchFamily="34" charset="-128"/>
              </a:rPr>
              <a:t> t[-3] </a:t>
            </a:r>
          </a:p>
          <a:p>
            <a:pPr marL="400050" lvl="1" indent="0">
              <a:buNone/>
            </a:pPr>
            <a:r>
              <a:rPr lang="en-US" sz="280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4.56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37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237095" y="6037263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947" y="6097371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4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4051" y="105818"/>
            <a:ext cx="6504296" cy="1066800"/>
          </a:xfrm>
        </p:spPr>
        <p:txBody>
          <a:bodyPr/>
          <a:lstStyle/>
          <a:p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Slicing: return copy of a subset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4707" y="1313597"/>
            <a:ext cx="8053316" cy="40226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t = (23, </a:t>
            </a:r>
            <a:r>
              <a:rPr lang="en-US" b="0" dirty="0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</a:t>
            </a:r>
            <a:r>
              <a:rPr lang="en-US" b="0" dirty="0" err="1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abc</a:t>
            </a:r>
            <a:r>
              <a:rPr lang="en-US" b="0" dirty="0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, 4.56, (2,3), </a:t>
            </a:r>
            <a:r>
              <a:rPr lang="en-US" b="0" dirty="0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‘def’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)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dirty="0">
                <a:ea typeface="ＭＳ Ｐゴシック" panose="020B0600070205080204" pitchFamily="34" charset="-128"/>
              </a:rPr>
              <a:t>Return a copy of the container with a subset of the original members.  Start copying at the first index, and stop copying </a:t>
            </a:r>
            <a:r>
              <a:rPr lang="en-US" i="1" u="sng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before</a:t>
            </a:r>
            <a:r>
              <a:rPr lang="en-US" dirty="0">
                <a:ea typeface="ＭＳ Ｐゴシック" panose="020B0600070205080204" pitchFamily="34" charset="-128"/>
              </a:rPr>
              <a:t> second.</a:t>
            </a:r>
          </a:p>
          <a:p>
            <a:pPr marL="400050" lvl="1" indent="0">
              <a:buNone/>
            </a:pPr>
            <a:r>
              <a:rPr lang="en-US" sz="28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8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t[1:4]	</a:t>
            </a:r>
          </a:p>
          <a:p>
            <a:pPr marL="400050" lvl="1" indent="0">
              <a:buNone/>
            </a:pPr>
            <a:r>
              <a:rPr lang="en-US" sz="2800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(‘</a:t>
            </a:r>
            <a:r>
              <a:rPr lang="en-US" sz="2800" dirty="0" err="1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abc</a:t>
            </a:r>
            <a:r>
              <a:rPr lang="en-US" sz="2800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’, 4.56, (2,3))</a:t>
            </a:r>
            <a:endParaRPr lang="en-US" sz="28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dirty="0">
                <a:ea typeface="ＭＳ Ｐゴシック" panose="020B0600070205080204" pitchFamily="34" charset="-128"/>
              </a:rPr>
              <a:t>Negative indices count from end</a:t>
            </a:r>
          </a:p>
          <a:p>
            <a:pPr marL="400050" lvl="1" indent="0">
              <a:buNone/>
            </a:pPr>
            <a:r>
              <a:rPr lang="en-US" sz="28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8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t[1:-1]</a:t>
            </a:r>
          </a:p>
          <a:p>
            <a:pPr marL="400050" lvl="1" indent="0">
              <a:buNone/>
            </a:pPr>
            <a:r>
              <a:rPr lang="en-US" sz="2800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(‘</a:t>
            </a:r>
            <a:r>
              <a:rPr lang="en-US" sz="2800" dirty="0" err="1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abc</a:t>
            </a:r>
            <a:r>
              <a:rPr lang="en-US" sz="2800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’, 4.56, (2,3))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38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2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108" y="-61913"/>
            <a:ext cx="10515600" cy="1325563"/>
          </a:xfrm>
        </p:spPr>
        <p:txBody>
          <a:bodyPr/>
          <a:lstStyle/>
          <a:p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Slicing: return copy of a =subset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3197" y="1263650"/>
            <a:ext cx="7772400" cy="4419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t = (23, </a:t>
            </a:r>
            <a:r>
              <a:rPr lang="en-US" b="0" dirty="0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</a:t>
            </a:r>
            <a:r>
              <a:rPr lang="en-US" b="0" dirty="0" err="1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abc</a:t>
            </a:r>
            <a:r>
              <a:rPr lang="en-US" b="0" dirty="0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, 4.56, (2,3), </a:t>
            </a:r>
            <a:r>
              <a:rPr lang="en-US" b="0" dirty="0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‘def’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)</a:t>
            </a:r>
          </a:p>
          <a:p>
            <a:pPr marL="0" indent="0">
              <a:buNone/>
            </a:pPr>
            <a:r>
              <a:rPr lang="en-US" dirty="0">
                <a:ea typeface="ＭＳ Ｐゴシック" panose="020B0600070205080204" pitchFamily="34" charset="-128"/>
              </a:rPr>
              <a:t>Omit first index to make copy starting from beginning of the container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t[:2]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(23, ‘</a:t>
            </a:r>
            <a:r>
              <a:rPr lang="en-US" dirty="0" err="1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abc</a:t>
            </a: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’)</a:t>
            </a:r>
            <a:endParaRPr lang="en-US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dirty="0">
                <a:ea typeface="ＭＳ Ｐゴシック" panose="020B0600070205080204" pitchFamily="34" charset="-128"/>
              </a:rPr>
              <a:t>Omit second index to make copy starting at first index and going to end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t[2:]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(4.56, (2,3), ‘def’)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39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1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5812" y="-138113"/>
            <a:ext cx="10515600" cy="1325563"/>
          </a:xfrm>
        </p:spPr>
        <p:txBody>
          <a:bodyPr/>
          <a:lstStyle/>
          <a:p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Copying the Whole Sequence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8731" y="997424"/>
            <a:ext cx="77724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ea typeface="ＭＳ Ｐゴシック" panose="020B0600070205080204" pitchFamily="34" charset="-128"/>
              </a:rPr>
              <a:t>[ : ] makes a </a:t>
            </a:r>
            <a:r>
              <a:rPr lang="en-US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copy</a:t>
            </a:r>
            <a:r>
              <a:rPr lang="en-US" dirty="0">
                <a:ea typeface="ＭＳ Ｐゴシック" panose="020B0600070205080204" pitchFamily="34" charset="-128"/>
              </a:rPr>
              <a:t> of an entire sequence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t[:] 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(23, ‘</a:t>
            </a:r>
            <a:r>
              <a:rPr lang="en-US" dirty="0" err="1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abc</a:t>
            </a: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’, 4.56, (2,3), ‘def’)</a:t>
            </a:r>
          </a:p>
          <a:p>
            <a:r>
              <a:rPr lang="en-US" dirty="0">
                <a:ea typeface="ＭＳ Ｐゴシック" panose="020B0600070205080204" pitchFamily="34" charset="-128"/>
              </a:rPr>
              <a:t>Note the difference between these two lines for mutable sequences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l2 = l1 # Both refer to 1 ref,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 	       # changing one affects both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l2 = l1[:] # Independent copies, two refs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               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40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69358" y="589833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210" y="595844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The ‘in’ Operator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b="0" smtClean="0">
                <a:ea typeface="ＭＳ Ｐゴシック" panose="020B0600070205080204" pitchFamily="34" charset="-128"/>
              </a:rPr>
              <a:t>Boolean test whether a value is inside a container:</a:t>
            </a:r>
            <a:endParaRPr lang="en-US" sz="200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 t = [1, 2, 4, 5]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 3 </a:t>
            </a:r>
            <a:r>
              <a:rPr lang="en-US" sz="1800">
                <a:solidFill>
                  <a:srgbClr val="FF66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in</a:t>
            </a: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 t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False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 4 </a:t>
            </a:r>
            <a:r>
              <a:rPr lang="en-US" sz="1800">
                <a:solidFill>
                  <a:srgbClr val="FF66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in </a:t>
            </a: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t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True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 4 </a:t>
            </a:r>
            <a:r>
              <a:rPr lang="en-US" sz="1800">
                <a:solidFill>
                  <a:srgbClr val="FF66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not in </a:t>
            </a: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t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False</a:t>
            </a:r>
          </a:p>
          <a:p>
            <a:pPr>
              <a:lnSpc>
                <a:spcPct val="90000"/>
              </a:lnSpc>
            </a:pPr>
            <a:r>
              <a:rPr lang="en-US" b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For strings, tests for substrings</a:t>
            </a:r>
            <a:endParaRPr lang="en-US" b="0" smtClean="0">
              <a:ea typeface="ＭＳ Ｐゴシック" panose="020B0600070205080204" pitchFamily="34" charset="-128"/>
            </a:endParaRP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 a = 'abcde'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 'c' </a:t>
            </a:r>
            <a:r>
              <a:rPr lang="en-US" sz="1800">
                <a:solidFill>
                  <a:srgbClr val="FF66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in</a:t>
            </a: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 a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True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 'cd' </a:t>
            </a:r>
            <a:r>
              <a:rPr lang="en-US" sz="1800">
                <a:solidFill>
                  <a:srgbClr val="FF66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in</a:t>
            </a: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 a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True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 'ac' </a:t>
            </a:r>
            <a:r>
              <a:rPr lang="en-US" sz="1800">
                <a:solidFill>
                  <a:srgbClr val="FF66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in</a:t>
            </a:r>
            <a:r>
              <a:rPr 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 a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False</a:t>
            </a:r>
          </a:p>
          <a:p>
            <a:pPr>
              <a:lnSpc>
                <a:spcPct val="90000"/>
              </a:lnSpc>
            </a:pPr>
            <a:r>
              <a:rPr lang="en-US" b="0" smtClean="0">
                <a:ea typeface="ＭＳ Ｐゴシック" panose="020B0600070205080204" pitchFamily="34" charset="-128"/>
              </a:rPr>
              <a:t>Be careful: the </a:t>
            </a:r>
            <a:r>
              <a:rPr lang="en-US" b="0" i="1" smtClean="0">
                <a:solidFill>
                  <a:schemeClr val="accent2"/>
                </a:solidFill>
                <a:ea typeface="ＭＳ Ｐゴシック" panose="020B0600070205080204" pitchFamily="34" charset="-128"/>
              </a:rPr>
              <a:t>in</a:t>
            </a:r>
            <a:r>
              <a:rPr lang="en-US" b="0" smtClean="0">
                <a:ea typeface="ＭＳ Ｐゴシック" panose="020B0600070205080204" pitchFamily="34" charset="-128"/>
              </a:rPr>
              <a:t> keyword is also used in the syntax of </a:t>
            </a:r>
            <a:r>
              <a:rPr lang="en-US" b="0" i="1" smtClean="0">
                <a:solidFill>
                  <a:schemeClr val="accent2"/>
                </a:solidFill>
                <a:ea typeface="ＭＳ Ｐゴシック" panose="020B0600070205080204" pitchFamily="34" charset="-128"/>
              </a:rPr>
              <a:t>for</a:t>
            </a:r>
            <a:r>
              <a:rPr lang="en-US" b="0" smtClean="0">
                <a:ea typeface="ＭＳ Ｐゴシック" panose="020B0600070205080204" pitchFamily="34" charset="-128"/>
              </a:rPr>
              <a:t> </a:t>
            </a:r>
            <a:r>
              <a:rPr lang="en-US" b="0" i="1" smtClean="0">
                <a:solidFill>
                  <a:schemeClr val="accent2"/>
                </a:solidFill>
                <a:ea typeface="ＭＳ Ｐゴシック" panose="020B0600070205080204" pitchFamily="34" charset="-128"/>
              </a:rPr>
              <a:t>loops</a:t>
            </a:r>
            <a:r>
              <a:rPr lang="en-US" b="0" smtClean="0">
                <a:ea typeface="ＭＳ Ｐゴシック" panose="020B0600070205080204" pitchFamily="34" charset="-128"/>
              </a:rPr>
              <a:t> and </a:t>
            </a:r>
            <a:r>
              <a:rPr lang="en-US" b="0" i="1" smtClean="0">
                <a:solidFill>
                  <a:schemeClr val="accent2"/>
                </a:solidFill>
                <a:ea typeface="ＭＳ Ｐゴシック" panose="020B0600070205080204" pitchFamily="34" charset="-128"/>
              </a:rPr>
              <a:t>list comprehensions</a:t>
            </a:r>
            <a:endParaRPr lang="en-US" b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41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69358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210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08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8278504" cy="1040594"/>
          </a:xfrm>
        </p:spPr>
        <p:txBody>
          <a:bodyPr/>
          <a:lstStyle/>
          <a:p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The + Operator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515600" cy="40429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ea typeface="ＭＳ Ｐゴシック" panose="020B0600070205080204" pitchFamily="34" charset="-128"/>
              </a:rPr>
              <a:t>The + operator produces a </a:t>
            </a:r>
            <a:r>
              <a:rPr lang="en-US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new</a:t>
            </a:r>
            <a:r>
              <a:rPr lang="en-US" dirty="0">
                <a:ea typeface="ＭＳ Ｐゴシック" panose="020B0600070205080204" pitchFamily="34" charset="-128"/>
              </a:rPr>
              <a:t>  tuple, list, or string whose value is the concatenation of its arguments.</a:t>
            </a:r>
            <a:endParaRPr lang="en-US" sz="3200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b="0" dirty="0" smtClean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(1, 2, 3) + (4, 5, 6)</a:t>
            </a:r>
          </a:p>
          <a:p>
            <a:pPr marL="0" indent="0">
              <a:buNone/>
            </a:pPr>
            <a:r>
              <a:rPr lang="en-US" b="0" dirty="0" smtClean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(1, 2, 3, 4, 5, 6)</a:t>
            </a:r>
          </a:p>
          <a:p>
            <a:pPr marL="0" indent="0">
              <a:buNone/>
            </a:pPr>
            <a:endParaRPr lang="en-US" b="0" dirty="0" smtClean="0">
              <a:solidFill>
                <a:schemeClr val="accent2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[1, 2, 3] + [4, 5, 6]</a:t>
            </a:r>
          </a:p>
          <a:p>
            <a:pPr marL="0" indent="0">
              <a:buNone/>
            </a:pPr>
            <a:r>
              <a:rPr lang="en-US" b="0" dirty="0" smtClean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[1, 2, 3, 4, 5, 6]</a:t>
            </a:r>
          </a:p>
          <a:p>
            <a:pPr marL="0" indent="0">
              <a:buNone/>
            </a:pPr>
            <a:endParaRPr lang="en-US" b="0" dirty="0" smtClean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b="0" dirty="0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“Hello” 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+</a:t>
            </a:r>
            <a:r>
              <a:rPr lang="en-US" b="0" dirty="0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“ ” 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+</a:t>
            </a:r>
            <a:r>
              <a:rPr lang="en-US" b="0" dirty="0" smtClean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“World”</a:t>
            </a:r>
          </a:p>
          <a:p>
            <a:pPr marL="0" indent="0">
              <a:buNone/>
            </a:pPr>
            <a:r>
              <a:rPr lang="en-US" b="0" dirty="0" smtClean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‘Hello World’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42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23950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802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30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The * Operator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panose="020B0600070205080204" pitchFamily="34" charset="-128"/>
              </a:rPr>
              <a:t>The * operator produces a </a:t>
            </a:r>
            <a:r>
              <a:rPr lang="en-US" i="1">
                <a:solidFill>
                  <a:schemeClr val="accent2"/>
                </a:solidFill>
                <a:ea typeface="ＭＳ Ｐゴシック" panose="020B0600070205080204" pitchFamily="34" charset="-128"/>
              </a:rPr>
              <a:t>new</a:t>
            </a:r>
            <a:r>
              <a:rPr lang="en-US">
                <a:ea typeface="ＭＳ Ｐゴシック" panose="020B0600070205080204" pitchFamily="34" charset="-128"/>
              </a:rPr>
              <a:t> tuple, list, or string that “repeats” the original content.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sz="200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>
                <a:latin typeface="Courier New" panose="02070309020205020404" pitchFamily="49" charset="0"/>
                <a:ea typeface="ＭＳ Ｐゴシック" panose="020B0600070205080204" pitchFamily="34" charset="-128"/>
              </a:rPr>
              <a:t> (1, 2, 3) * 3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(1, 2, 3, 1, 2, 3, 1, 2, 3)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sz="200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>
                <a:latin typeface="Courier New" panose="02070309020205020404" pitchFamily="49" charset="0"/>
                <a:ea typeface="ＭＳ Ｐゴシック" panose="020B0600070205080204" pitchFamily="34" charset="-128"/>
              </a:rPr>
              <a:t> [1, 2, 3] * 3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[1, 2, 3, 1, 2, 3, 1, 2, 3]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sz="2000">
              <a:solidFill>
                <a:schemeClr val="accent2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sz="200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“Hello”</a:t>
            </a:r>
            <a:r>
              <a:rPr lang="en-US" sz="2000">
                <a:latin typeface="Courier New" panose="02070309020205020404" pitchFamily="49" charset="0"/>
                <a:ea typeface="ＭＳ Ｐゴシック" panose="020B0600070205080204" pitchFamily="34" charset="-128"/>
              </a:rPr>
              <a:t> * 3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‘HelloHelloHello’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43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55711" y="6051100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563" y="6111208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3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1447800"/>
            <a:ext cx="7772400" cy="2362200"/>
          </a:xfrm>
        </p:spPr>
        <p:txBody>
          <a:bodyPr/>
          <a:lstStyle/>
          <a:p>
            <a:r>
              <a:rPr lang="en-US" sz="660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Mutability:</a:t>
            </a:r>
            <a:br>
              <a:rPr lang="en-US" sz="660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</a:br>
            <a:r>
              <a:rPr lang="en-US" sz="660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Tuples vs. Lists</a:t>
            </a:r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919484" y="5993866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336" y="6053974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1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Lists are mutable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66080" y="1328057"/>
            <a:ext cx="7924800" cy="4876800"/>
          </a:xfrm>
        </p:spPr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 sz="32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3200">
                <a:latin typeface="Courier New" panose="02070309020205020404" pitchFamily="49" charset="0"/>
                <a:ea typeface="ＭＳ Ｐゴシック" panose="020B0600070205080204" pitchFamily="34" charset="-128"/>
              </a:rPr>
              <a:t> li = [</a:t>
            </a:r>
            <a:r>
              <a:rPr lang="en-US" sz="320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‘abc’</a:t>
            </a:r>
            <a:r>
              <a:rPr lang="en-US" sz="3200">
                <a:latin typeface="Courier New" panose="02070309020205020404" pitchFamily="49" charset="0"/>
                <a:ea typeface="ＭＳ Ｐゴシック" panose="020B0600070205080204" pitchFamily="34" charset="-128"/>
              </a:rPr>
              <a:t>, 23, 4.34, 23]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sz="32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3200">
                <a:latin typeface="Courier New" panose="02070309020205020404" pitchFamily="49" charset="0"/>
                <a:ea typeface="ＭＳ Ｐゴシック" panose="020B0600070205080204" pitchFamily="34" charset="-128"/>
              </a:rPr>
              <a:t> li[1] = 45 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sz="320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3200">
                <a:latin typeface="Courier New" panose="02070309020205020404" pitchFamily="49" charset="0"/>
                <a:ea typeface="ＭＳ Ｐゴシック" panose="020B0600070205080204" pitchFamily="34" charset="-128"/>
              </a:rPr>
              <a:t> li</a:t>
            </a:r>
            <a:br>
              <a:rPr lang="en-US" sz="320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sz="320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[‘abc’, 45, 4.34, 23]</a:t>
            </a:r>
            <a:endParaRPr lang="en-US" sz="3600">
              <a:solidFill>
                <a:schemeClr val="accent2"/>
              </a:solidFill>
              <a:ea typeface="ＭＳ Ｐゴシック" panose="020B0600070205080204" pitchFamily="34" charset="-128"/>
            </a:endParaRPr>
          </a:p>
          <a:p>
            <a:pPr>
              <a:buFont typeface="Symbol" panose="05050102010706020507" pitchFamily="18" charset="2"/>
              <a:buNone/>
            </a:pPr>
            <a:endParaRPr lang="en-US" sz="1100">
              <a:ea typeface="ＭＳ Ｐゴシック" panose="020B0600070205080204" pitchFamily="34" charset="-128"/>
            </a:endParaRPr>
          </a:p>
          <a:p>
            <a:r>
              <a:rPr lang="en-US" sz="3200">
                <a:ea typeface="ＭＳ Ｐゴシック" panose="020B0600070205080204" pitchFamily="34" charset="-128"/>
              </a:rPr>
              <a:t>We can change lists </a:t>
            </a:r>
            <a:r>
              <a:rPr lang="en-US" sz="3200" i="1">
                <a:ea typeface="ＭＳ Ｐゴシック" panose="020B0600070205080204" pitchFamily="34" charset="-128"/>
              </a:rPr>
              <a:t>in place.</a:t>
            </a:r>
            <a:r>
              <a:rPr lang="en-US" sz="3200">
                <a:ea typeface="ＭＳ Ｐゴシック" panose="020B0600070205080204" pitchFamily="34" charset="-128"/>
              </a:rPr>
              <a:t> </a:t>
            </a:r>
          </a:p>
          <a:p>
            <a:r>
              <a:rPr lang="en-US" sz="3200">
                <a:ea typeface="ＭＳ Ｐゴシック" panose="020B0600070205080204" pitchFamily="34" charset="-128"/>
              </a:rPr>
              <a:t>Name </a:t>
            </a:r>
            <a:r>
              <a:rPr lang="en-US" sz="3200" i="1">
                <a:solidFill>
                  <a:schemeClr val="accent2"/>
                </a:solidFill>
                <a:ea typeface="ＭＳ Ｐゴシック" panose="020B0600070205080204" pitchFamily="34" charset="-128"/>
              </a:rPr>
              <a:t>li</a:t>
            </a:r>
            <a:r>
              <a:rPr lang="en-US" sz="3200">
                <a:ea typeface="ＭＳ Ｐゴシック" panose="020B0600070205080204" pitchFamily="34" charset="-128"/>
              </a:rPr>
              <a:t> still points to the same memory reference when we’re done. </a:t>
            </a:r>
          </a:p>
          <a:p>
            <a:endParaRPr lang="en-US" sz="100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45</a:t>
            </a:fld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873" y="6097371"/>
            <a:ext cx="1023583" cy="517958"/>
          </a:xfrm>
          <a:prstGeom prst="rect">
            <a:avLst/>
          </a:prstGeom>
        </p:spPr>
      </p:pic>
      <p:sp>
        <p:nvSpPr>
          <p:cNvPr id="10" name="Footer Placeholder 1"/>
          <p:cNvSpPr txBox="1">
            <a:spLocks/>
          </p:cNvSpPr>
          <p:nvPr/>
        </p:nvSpPr>
        <p:spPr>
          <a:xfrm>
            <a:off x="2365612" y="6037263"/>
            <a:ext cx="7616588" cy="67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rgbClr val="FF0000"/>
                </a:solidFill>
              </a:rPr>
              <a:t>LEND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4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Tuples are immutable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00200"/>
            <a:ext cx="7848600" cy="4800600"/>
          </a:xfrm>
        </p:spPr>
        <p:txBody>
          <a:bodyPr>
            <a:normAutofit fontScale="92500" lnSpcReduction="20000"/>
          </a:bodyPr>
          <a:lstStyle/>
          <a:p>
            <a:pPr marL="179388" indent="-179388"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t = (23, 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</a:t>
            </a:r>
            <a:r>
              <a:rPr lang="en-US" sz="2000" dirty="0" err="1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abc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, 4.56, (2,3), 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‘def’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</a:t>
            </a:r>
            <a:endParaRPr lang="en-US" sz="2000" dirty="0">
              <a:solidFill>
                <a:schemeClr val="accent2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179388" indent="-179388"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t[2] = 3.14</a:t>
            </a:r>
          </a:p>
          <a:p>
            <a:pPr marL="179388" indent="-179388">
              <a:buNone/>
            </a:pPr>
            <a:endParaRPr lang="en-US" sz="10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179388" indent="-179388">
              <a:buNone/>
            </a:pPr>
            <a:r>
              <a:rPr lang="en-US" sz="1800" dirty="0" err="1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Traceback</a:t>
            </a:r>
            <a:r>
              <a:rPr lang="en-US" sz="1800" dirty="0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(most recent call last):</a:t>
            </a:r>
          </a:p>
          <a:p>
            <a:pPr marL="179388" indent="-179388">
              <a:buNone/>
            </a:pPr>
            <a:r>
              <a:rPr lang="en-US" sz="1800" dirty="0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 File "&lt;pyshell#75&gt;", line 1, in -</a:t>
            </a:r>
            <a:r>
              <a:rPr lang="en-US" sz="1800" dirty="0" err="1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toplevel</a:t>
            </a:r>
            <a:r>
              <a:rPr lang="en-US" sz="1800" dirty="0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-</a:t>
            </a:r>
          </a:p>
          <a:p>
            <a:pPr marL="179388" indent="-179388">
              <a:buNone/>
            </a:pPr>
            <a:r>
              <a:rPr lang="en-US" sz="1800" dirty="0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   </a:t>
            </a:r>
            <a:r>
              <a:rPr lang="en-US" sz="1800" dirty="0" err="1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tu</a:t>
            </a:r>
            <a:r>
              <a:rPr lang="en-US" sz="1800" dirty="0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[2] = 3.14</a:t>
            </a:r>
          </a:p>
          <a:p>
            <a:pPr marL="179388" indent="-179388">
              <a:buNone/>
            </a:pPr>
            <a:r>
              <a:rPr lang="en-US" sz="1800" dirty="0" err="1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TypeError</a:t>
            </a:r>
            <a:r>
              <a:rPr lang="en-US" sz="1800" dirty="0">
                <a:solidFill>
                  <a:srgbClr val="FF33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: object doesn't support item assignment</a:t>
            </a:r>
          </a:p>
          <a:p>
            <a:pPr marL="179388" indent="-179388">
              <a:buNone/>
            </a:pPr>
            <a:endParaRPr lang="en-US" sz="1000" dirty="0">
              <a:solidFill>
                <a:srgbClr val="FF330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179388" indent="-179388"/>
            <a:r>
              <a:rPr lang="en-US" dirty="0">
                <a:ea typeface="ＭＳ Ｐゴシック" panose="020B0600070205080204" pitchFamily="34" charset="-128"/>
              </a:rPr>
              <a:t>You can’t change a tuple. </a:t>
            </a:r>
          </a:p>
          <a:p>
            <a:pPr marL="179388" indent="-179388"/>
            <a:r>
              <a:rPr lang="en-US" dirty="0">
                <a:ea typeface="ＭＳ Ｐゴシック" panose="020B0600070205080204" pitchFamily="34" charset="-128"/>
              </a:rPr>
              <a:t>You can make a fresh tuple and assign its reference to a previously used name.</a:t>
            </a:r>
          </a:p>
          <a:p>
            <a:pPr marL="179388" indent="-179388"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t = (23, 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</a:t>
            </a:r>
            <a:r>
              <a:rPr lang="en-US" sz="2000" dirty="0" err="1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abc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, 3.14, (2,3), </a:t>
            </a:r>
            <a:r>
              <a:rPr lang="en-US" sz="2000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‘def’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</a:t>
            </a:r>
          </a:p>
          <a:p>
            <a:pPr marL="179388" indent="-179388"/>
            <a:r>
              <a:rPr lang="en-US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The immutability of tuples means they’re faster than lists. </a:t>
            </a:r>
          </a:p>
          <a:p>
            <a:pPr marL="179388" indent="-179388">
              <a:buNone/>
            </a:pPr>
            <a:endParaRPr lang="en-US" b="0" i="1" dirty="0" smtClean="0">
              <a:solidFill>
                <a:schemeClr val="accent2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46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441812" y="6037263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664" y="6097371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5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42296"/>
            <a:ext cx="7772400" cy="863174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Operations on Lists Only 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815" y="1440658"/>
            <a:ext cx="9030269" cy="3787685"/>
          </a:xfrm>
        </p:spPr>
        <p:txBody>
          <a:bodyPr>
            <a:normAutofit fontScale="92500" lnSpcReduction="20000"/>
          </a:bodyPr>
          <a:lstStyle/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li = [1, 11, 3, 4, 5]</a:t>
            </a:r>
          </a:p>
          <a:p>
            <a:pPr>
              <a:buFont typeface="Symbol" panose="05050102010706020507" pitchFamily="18" charset="2"/>
              <a:buNone/>
            </a:pPr>
            <a:endParaRPr lang="en-US" b="0" dirty="0" smtClean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b="0" dirty="0" err="1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li.append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(‘a’)	# Note the </a:t>
            </a:r>
            <a:r>
              <a:rPr lang="en-US" b="0" i="1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method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syntax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li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[1, 11, 3, 4, 5, ‘a’]</a:t>
            </a:r>
          </a:p>
          <a:p>
            <a:pPr>
              <a:buFont typeface="Symbol" panose="05050102010706020507" pitchFamily="18" charset="2"/>
              <a:buNone/>
            </a:pPr>
            <a:endParaRPr lang="en-US" b="0" dirty="0" smtClean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b="0" dirty="0" err="1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li.insert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(2, ‘</a:t>
            </a:r>
            <a:r>
              <a:rPr lang="en-US" b="0" dirty="0" err="1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i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’)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li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b="0" dirty="0" smtClean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[1, 11, ‘</a:t>
            </a:r>
            <a:r>
              <a:rPr lang="en-US" b="0" dirty="0" err="1" smtClean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i</a:t>
            </a:r>
            <a:r>
              <a:rPr lang="en-US" b="0" dirty="0" smtClean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’, 3, 4, 5, ‘a’]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47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2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7006" y="0"/>
            <a:ext cx="10515600" cy="1325563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The </a:t>
            </a:r>
            <a:r>
              <a:rPr lang="en-US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extend</a:t>
            </a: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 method </a:t>
            </a:r>
            <a:r>
              <a:rPr lang="en-US" dirty="0" err="1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vs</a:t>
            </a: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  </a:t>
            </a:r>
            <a:r>
              <a:rPr lang="en-US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+</a:t>
            </a: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5374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236538" indent="-236538">
              <a:tabLst>
                <a:tab pos="6224588" algn="l"/>
              </a:tabLst>
            </a:pPr>
            <a:r>
              <a:rPr lang="en-US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+</a:t>
            </a:r>
            <a:r>
              <a:rPr lang="en-US" dirty="0">
                <a:ea typeface="ＭＳ Ｐゴシック" panose="020B0600070205080204" pitchFamily="34" charset="-128"/>
              </a:rPr>
              <a:t> creates a fresh list with a new memory ref</a:t>
            </a:r>
          </a:p>
          <a:p>
            <a:pPr marL="236538" indent="-236538">
              <a:tabLst>
                <a:tab pos="6224588" algn="l"/>
              </a:tabLst>
            </a:pPr>
            <a:r>
              <a:rPr lang="en-US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extend</a:t>
            </a:r>
            <a:r>
              <a:rPr lang="en-US" dirty="0">
                <a:ea typeface="ＭＳ Ｐゴシック" panose="020B0600070205080204" pitchFamily="34" charset="-128"/>
              </a:rPr>
              <a:t> operates on list </a:t>
            </a: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li</a:t>
            </a:r>
            <a:r>
              <a:rPr lang="en-US" dirty="0">
                <a:ea typeface="ＭＳ Ｐゴシック" panose="020B0600070205080204" pitchFamily="34" charset="-128"/>
              </a:rPr>
              <a:t> in place.</a:t>
            </a:r>
          </a:p>
          <a:p>
            <a:pPr marL="236538" indent="-236538">
              <a:buNone/>
              <a:tabLst>
                <a:tab pos="6224588" algn="l"/>
              </a:tabLst>
            </a:pPr>
            <a:endParaRPr lang="en-US" sz="10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857250" lvl="1" indent="-457200">
              <a:buNone/>
              <a:tabLst>
                <a:tab pos="6224588" algn="l"/>
              </a:tabLst>
            </a:pPr>
            <a:r>
              <a:rPr lang="en-US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li.extend</a:t>
            </a: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([9, 8, 7])           </a:t>
            </a:r>
          </a:p>
          <a:p>
            <a:pPr marL="857250" lvl="1" indent="-457200">
              <a:buNone/>
              <a:tabLst>
                <a:tab pos="6224588" algn="l"/>
              </a:tabLst>
            </a:pPr>
            <a:r>
              <a:rPr lang="en-US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 </a:t>
            </a: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li</a:t>
            </a:r>
          </a:p>
          <a:p>
            <a:pPr marL="857250" lvl="1" indent="-457200">
              <a:buNone/>
              <a:tabLst>
                <a:tab pos="6224588" algn="l"/>
              </a:tabLst>
            </a:pP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[1, 2, ‘</a:t>
            </a:r>
            <a:r>
              <a:rPr lang="en-US" dirty="0" err="1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i</a:t>
            </a: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’, 3, 4, 5, ‘a’, 9, 8, 7]</a:t>
            </a:r>
          </a:p>
          <a:p>
            <a:pPr marL="236538" indent="-236538">
              <a:buNone/>
              <a:tabLst>
                <a:tab pos="6224588" algn="l"/>
              </a:tabLst>
            </a:pPr>
            <a:endParaRPr lang="en-US" sz="1000" dirty="0">
              <a:solidFill>
                <a:schemeClr val="accent2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236538" indent="-236538">
              <a:tabLst>
                <a:tab pos="6224588" algn="l"/>
              </a:tabLst>
            </a:pPr>
            <a:r>
              <a:rPr lang="en-US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Potentially confusing</a:t>
            </a:r>
            <a:r>
              <a:rPr lang="en-US" dirty="0">
                <a:ea typeface="ＭＳ Ｐゴシック" panose="020B0600070205080204" pitchFamily="34" charset="-128"/>
              </a:rPr>
              <a:t>: </a:t>
            </a:r>
          </a:p>
          <a:p>
            <a:pPr marL="857250" lvl="1" indent="-457200">
              <a:tabLst>
                <a:tab pos="6224588" algn="l"/>
              </a:tabLst>
            </a:pPr>
            <a:r>
              <a:rPr lang="en-US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extend</a:t>
            </a:r>
            <a:r>
              <a:rPr lang="en-US" dirty="0">
                <a:ea typeface="ＭＳ Ｐゴシック" panose="020B0600070205080204" pitchFamily="34" charset="-128"/>
              </a:rPr>
              <a:t> takes a list as an argument. </a:t>
            </a:r>
          </a:p>
          <a:p>
            <a:pPr marL="857250" lvl="1" indent="-457200">
              <a:tabLst>
                <a:tab pos="6224588" algn="l"/>
              </a:tabLst>
            </a:pPr>
            <a:r>
              <a:rPr lang="en-US" i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append</a:t>
            </a:r>
            <a:r>
              <a:rPr lang="en-US" dirty="0">
                <a:ea typeface="ＭＳ Ｐゴシック" panose="020B0600070205080204" pitchFamily="34" charset="-128"/>
              </a:rPr>
              <a:t> takes a singleton as an argument</a:t>
            </a:r>
            <a:r>
              <a:rPr lang="en-US" dirty="0" smtClean="0">
                <a:ea typeface="ＭＳ Ｐゴシック" panose="020B0600070205080204" pitchFamily="34" charset="-128"/>
              </a:rPr>
              <a:t>.</a:t>
            </a:r>
            <a:endParaRPr lang="en-US" dirty="0" smtClean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857250" lvl="1" indent="-457200">
              <a:buNone/>
              <a:tabLst>
                <a:tab pos="6224588" algn="l"/>
              </a:tabLst>
            </a:pPr>
            <a:r>
              <a:rPr lang="en-US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li.append</a:t>
            </a: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([10, 11, 12])</a:t>
            </a:r>
          </a:p>
          <a:p>
            <a:pPr marL="857250" lvl="1" indent="-457200">
              <a:buNone/>
              <a:tabLst>
                <a:tab pos="6224588" algn="l"/>
              </a:tabLst>
            </a:pPr>
            <a:r>
              <a:rPr lang="en-US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li</a:t>
            </a:r>
          </a:p>
          <a:p>
            <a:pPr marL="857250" lvl="1" indent="-457200">
              <a:buNone/>
              <a:tabLst>
                <a:tab pos="6224588" algn="l"/>
              </a:tabLst>
            </a:pP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[1, 2, ‘</a:t>
            </a:r>
            <a:r>
              <a:rPr lang="en-US" dirty="0" err="1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i</a:t>
            </a: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’, 3, 4, 5, ‘a’, 9, 8, 7, [10, 11, 12]]</a:t>
            </a:r>
          </a:p>
          <a:p>
            <a:pPr marL="236538" indent="-236538">
              <a:buNone/>
              <a:tabLst>
                <a:tab pos="6224588" algn="l"/>
              </a:tabLst>
            </a:pPr>
            <a:endParaRPr lang="en-US" b="0" dirty="0" smtClean="0">
              <a:solidFill>
                <a:schemeClr val="accent2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48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5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4051" y="255943"/>
            <a:ext cx="7022910" cy="57657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Operations on Lists Only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7411" y="1145275"/>
            <a:ext cx="8162499" cy="438206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Lists have many methods, including index, count, remove, reverse, sort </a:t>
            </a:r>
          </a:p>
          <a:p>
            <a:pPr marL="0" indent="0"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li = [‘a’, ‘b’, ‘c’, ‘b’]</a:t>
            </a:r>
          </a:p>
          <a:p>
            <a:pPr marL="0" indent="0"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b="0" dirty="0" err="1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li.index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(‘b’)  # index of 1</a:t>
            </a:r>
            <a:r>
              <a:rPr lang="en-US" b="0" baseline="3000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st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occurrence</a:t>
            </a:r>
            <a:endParaRPr lang="en-US" b="0" baseline="30000" dirty="0" smtClean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b="0" dirty="0" smtClean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1</a:t>
            </a:r>
          </a:p>
          <a:p>
            <a:pPr marL="0" indent="0"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b="0" dirty="0" err="1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li.count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(‘b’)  # number of occurrences</a:t>
            </a:r>
          </a:p>
          <a:p>
            <a:pPr marL="0" indent="0">
              <a:buNone/>
            </a:pPr>
            <a:r>
              <a:rPr lang="en-US" b="0" dirty="0" smtClean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2</a:t>
            </a:r>
            <a:endParaRPr lang="en-US" b="0" dirty="0" smtClean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b="0" dirty="0" err="1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li.remove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(‘b’) # remove 1</a:t>
            </a:r>
            <a:r>
              <a:rPr lang="en-US" b="0" baseline="3000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st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occurrence</a:t>
            </a:r>
          </a:p>
          <a:p>
            <a:pPr marL="0" indent="0">
              <a:buNone/>
            </a:pPr>
            <a:r>
              <a:rPr lang="en-US" b="0" dirty="0" smtClean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b="0" dirty="0" smtClean="0">
                <a:latin typeface="Courier New" panose="02070309020205020404" pitchFamily="49" charset="0"/>
                <a:ea typeface="ＭＳ Ｐゴシック" panose="020B0600070205080204" pitchFamily="34" charset="-128"/>
              </a:rPr>
              <a:t> li</a:t>
            </a:r>
          </a:p>
          <a:p>
            <a:pPr marL="0" indent="0">
              <a:buNone/>
            </a:pPr>
            <a:r>
              <a:rPr lang="en-US" b="0" dirty="0" smtClean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 [‘a’, ‘c’, ‘b’]</a:t>
            </a:r>
          </a:p>
          <a:p>
            <a:pPr marL="0" indent="0">
              <a:buNone/>
            </a:pPr>
            <a:endParaRPr lang="en-US" b="0" baseline="30000" dirty="0" smtClean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49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82254" y="6021162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06" y="608127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660780" y="0"/>
            <a:ext cx="7186684" cy="1122481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Operations on Lists Only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3609" y="1307011"/>
            <a:ext cx="10707806" cy="426127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li = [5, 2, 6, 8]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sz="20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li.reverse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()    # reverse the list </a:t>
            </a:r>
            <a:r>
              <a:rPr lang="en-US" sz="2000" i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*in place*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li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</a:t>
            </a: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[8, 6, 2, 5]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sz="20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li.sort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()       # sort the list </a:t>
            </a:r>
            <a:r>
              <a:rPr lang="en-US" sz="2000" i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*in place*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li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</a:t>
            </a: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[2, 5, 6, 8]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sz="2000" dirty="0">
              <a:solidFill>
                <a:schemeClr val="accent2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solidFill>
                  <a:srgbClr val="660033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&gt;&gt;&gt;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li.sort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sz="20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some_function</a:t>
            </a: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  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sz="20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  # sort in place using user-defined comparison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50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578290" y="6187625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142" y="6247733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4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2238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Tuple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397" y="1123760"/>
            <a:ext cx="8135203" cy="4354773"/>
          </a:xfrm>
        </p:spPr>
        <p:txBody>
          <a:bodyPr>
            <a:normAutofit fontScale="92500" lnSpcReduction="20000"/>
          </a:bodyPr>
          <a:lstStyle/>
          <a:p>
            <a:pPr marL="236538" indent="-236538"/>
            <a:r>
              <a:rPr lang="en-US" b="0" dirty="0" smtClean="0">
                <a:ea typeface="ＭＳ Ｐゴシック" panose="020B0600070205080204" pitchFamily="34" charset="-128"/>
              </a:rPr>
              <a:t>The </a:t>
            </a:r>
            <a:r>
              <a:rPr lang="en-US" dirty="0" smtClean="0">
                <a:ea typeface="ＭＳ Ｐゴシック" panose="020B0600070205080204" pitchFamily="34" charset="-128"/>
              </a:rPr>
              <a:t>comma</a:t>
            </a:r>
            <a:r>
              <a:rPr lang="en-US" b="0" dirty="0" smtClean="0">
                <a:ea typeface="ＭＳ Ｐゴシック" panose="020B0600070205080204" pitchFamily="34" charset="-128"/>
              </a:rPr>
              <a:t> is the tuple creation operator, not </a:t>
            </a:r>
            <a:r>
              <a:rPr lang="en-US" b="0" dirty="0" err="1" smtClean="0">
                <a:ea typeface="ＭＳ Ｐゴシック" panose="020B0600070205080204" pitchFamily="34" charset="-128"/>
              </a:rPr>
              <a:t>parens</a:t>
            </a:r>
            <a:endParaRPr lang="en-US" b="0" dirty="0" smtClean="0">
              <a:ea typeface="ＭＳ Ｐゴシック" panose="020B0600070205080204" pitchFamily="34" charset="-128"/>
            </a:endParaRPr>
          </a:p>
          <a:p>
            <a:pPr lvl="1">
              <a:buFontTx/>
              <a:buNone/>
            </a:pPr>
            <a:r>
              <a:rPr lang="en-US" sz="1600" dirty="0">
                <a:ea typeface="ＭＳ Ｐゴシック" panose="020B0600070205080204" pitchFamily="34" charset="-128"/>
              </a:rPr>
              <a:t>&gt;&gt;&gt; 1,</a:t>
            </a:r>
          </a:p>
          <a:p>
            <a:pPr lvl="1">
              <a:buFontTx/>
              <a:buNone/>
            </a:pPr>
            <a:r>
              <a:rPr lang="en-US" sz="1600" dirty="0">
                <a:ea typeface="ＭＳ Ｐゴシック" panose="020B0600070205080204" pitchFamily="34" charset="-128"/>
              </a:rPr>
              <a:t>(1,)</a:t>
            </a:r>
          </a:p>
          <a:p>
            <a:pPr marL="236538" indent="-236538"/>
            <a:r>
              <a:rPr lang="en-US" b="0" dirty="0" smtClean="0">
                <a:ea typeface="ＭＳ Ｐゴシック" panose="020B0600070205080204" pitchFamily="34" charset="-128"/>
              </a:rPr>
              <a:t>Python shows </a:t>
            </a:r>
            <a:r>
              <a:rPr lang="en-US" b="0" dirty="0" err="1" smtClean="0">
                <a:ea typeface="ＭＳ Ｐゴシック" panose="020B0600070205080204" pitchFamily="34" charset="-128"/>
              </a:rPr>
              <a:t>parens</a:t>
            </a:r>
            <a:r>
              <a:rPr lang="en-US" b="0" dirty="0" smtClean="0">
                <a:ea typeface="ＭＳ Ｐゴシック" panose="020B0600070205080204" pitchFamily="34" charset="-128"/>
              </a:rPr>
              <a:t> for clarity (best practice)</a:t>
            </a:r>
            <a:endParaRPr lang="en-US" sz="1600" dirty="0">
              <a:ea typeface="ＭＳ Ｐゴシック" panose="020B0600070205080204" pitchFamily="34" charset="-128"/>
            </a:endParaRPr>
          </a:p>
          <a:p>
            <a:pPr lvl="1">
              <a:buFontTx/>
              <a:buNone/>
            </a:pPr>
            <a:r>
              <a:rPr lang="en-US" sz="1600" dirty="0">
                <a:ea typeface="ＭＳ Ｐゴシック" panose="020B0600070205080204" pitchFamily="34" charset="-128"/>
              </a:rPr>
              <a:t>&gt;&gt;&gt; (1,)</a:t>
            </a:r>
          </a:p>
          <a:p>
            <a:pPr lvl="1">
              <a:buFontTx/>
              <a:buNone/>
            </a:pPr>
            <a:r>
              <a:rPr lang="en-US" sz="1600" dirty="0">
                <a:ea typeface="ＭＳ Ｐゴシック" panose="020B0600070205080204" pitchFamily="34" charset="-128"/>
              </a:rPr>
              <a:t>(1,)</a:t>
            </a:r>
          </a:p>
          <a:p>
            <a:pPr marL="236538" indent="-236538"/>
            <a:r>
              <a:rPr lang="en-US" b="0" dirty="0" smtClean="0">
                <a:ea typeface="ＭＳ Ｐゴシック" panose="020B0600070205080204" pitchFamily="34" charset="-128"/>
              </a:rPr>
              <a:t>Don't forget the comma!</a:t>
            </a:r>
            <a:endParaRPr lang="en-US" sz="1600" dirty="0">
              <a:ea typeface="ＭＳ Ｐゴシック" panose="020B0600070205080204" pitchFamily="34" charset="-128"/>
            </a:endParaRPr>
          </a:p>
          <a:p>
            <a:pPr lvl="1">
              <a:buFontTx/>
              <a:buNone/>
            </a:pPr>
            <a:r>
              <a:rPr lang="en-US" sz="1600" dirty="0">
                <a:ea typeface="ＭＳ Ｐゴシック" panose="020B0600070205080204" pitchFamily="34" charset="-128"/>
              </a:rPr>
              <a:t>&gt;&gt;&gt; (1)</a:t>
            </a:r>
          </a:p>
          <a:p>
            <a:pPr lvl="1">
              <a:buFontTx/>
              <a:buNone/>
            </a:pPr>
            <a:r>
              <a:rPr lang="en-US" sz="1600" dirty="0">
                <a:ea typeface="ＭＳ Ｐゴシック" panose="020B0600070205080204" pitchFamily="34" charset="-128"/>
              </a:rPr>
              <a:t>1</a:t>
            </a:r>
          </a:p>
          <a:p>
            <a:pPr marL="236538" indent="-236538"/>
            <a:r>
              <a:rPr lang="en-US" b="0" dirty="0" smtClean="0">
                <a:ea typeface="ＭＳ Ｐゴシック" panose="020B0600070205080204" pitchFamily="34" charset="-128"/>
              </a:rPr>
              <a:t>Trailing comma only required for singletons others</a:t>
            </a:r>
          </a:p>
          <a:p>
            <a:pPr marL="236538" indent="-236538"/>
            <a:r>
              <a:rPr lang="en-US" b="0" dirty="0" smtClean="0">
                <a:ea typeface="ＭＳ Ｐゴシック" panose="020B0600070205080204" pitchFamily="34" charset="-128"/>
              </a:rPr>
              <a:t>Empty tuples have a special syntactic form</a:t>
            </a:r>
            <a:endParaRPr lang="en-US" sz="1600" dirty="0">
              <a:ea typeface="ＭＳ Ｐゴシック" panose="020B0600070205080204" pitchFamily="34" charset="-128"/>
            </a:endParaRPr>
          </a:p>
          <a:p>
            <a:pPr lvl="1">
              <a:buFontTx/>
              <a:buNone/>
            </a:pPr>
            <a:r>
              <a:rPr lang="en-US" sz="1600" dirty="0">
                <a:ea typeface="ＭＳ Ｐゴシック" panose="020B0600070205080204" pitchFamily="34" charset="-128"/>
              </a:rPr>
              <a:t>&gt;&gt;&gt; ()</a:t>
            </a:r>
          </a:p>
          <a:p>
            <a:pPr lvl="1">
              <a:buFontTx/>
              <a:buNone/>
            </a:pPr>
            <a:r>
              <a:rPr lang="en-US" sz="1600" dirty="0">
                <a:ea typeface="ＭＳ Ｐゴシック" panose="020B0600070205080204" pitchFamily="34" charset="-128"/>
              </a:rPr>
              <a:t>()</a:t>
            </a:r>
          </a:p>
          <a:p>
            <a:pPr lvl="1">
              <a:buFontTx/>
              <a:buNone/>
            </a:pPr>
            <a:r>
              <a:rPr lang="en-US" sz="1600" dirty="0">
                <a:ea typeface="ＭＳ Ｐゴシック" panose="020B0600070205080204" pitchFamily="34" charset="-128"/>
              </a:rPr>
              <a:t>&gt;&gt;&gt; tuple()</a:t>
            </a:r>
          </a:p>
          <a:p>
            <a:pPr lvl="1">
              <a:buFontTx/>
              <a:buNone/>
            </a:pPr>
            <a:r>
              <a:rPr lang="en-US" sz="1600" dirty="0">
                <a:ea typeface="ＭＳ Ｐゴシック" panose="020B0600070205080204" pitchFamily="34" charset="-128"/>
              </a:rPr>
              <a:t>()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51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99012" y="6051100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864" y="6111208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9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anose="020B0600070205080204" pitchFamily="34" charset="-128"/>
              </a:rPr>
              <a:t>Summary: Tuples vs. Lists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</a:rPr>
              <a:t>Lists slower but more powerful than tuples</a:t>
            </a:r>
          </a:p>
          <a:p>
            <a:pPr lvl="1"/>
            <a:r>
              <a:rPr lang="en-US" sz="2800" dirty="0">
                <a:ea typeface="ＭＳ Ｐゴシック" panose="020B0600070205080204" pitchFamily="34" charset="-128"/>
              </a:rPr>
              <a:t>Lists can be modified, and they have lots of handy operations and </a:t>
            </a:r>
            <a:r>
              <a:rPr lang="en-US" sz="2800" dirty="0" err="1">
                <a:ea typeface="ＭＳ Ｐゴシック" panose="020B0600070205080204" pitchFamily="34" charset="-128"/>
              </a:rPr>
              <a:t>mehtods</a:t>
            </a:r>
            <a:endParaRPr lang="en-US" sz="2800" dirty="0">
              <a:ea typeface="ＭＳ Ｐゴシック" panose="020B0600070205080204" pitchFamily="34" charset="-128"/>
            </a:endParaRPr>
          </a:p>
          <a:p>
            <a:pPr lvl="1"/>
            <a:r>
              <a:rPr lang="en-US" sz="2800" dirty="0">
                <a:ea typeface="ＭＳ Ｐゴシック" panose="020B0600070205080204" pitchFamily="34" charset="-128"/>
              </a:rPr>
              <a:t>Tuples are immutable and have fewer features</a:t>
            </a:r>
          </a:p>
          <a:p>
            <a:r>
              <a:rPr lang="en-US" dirty="0">
                <a:ea typeface="ＭＳ Ｐゴシック" panose="020B0600070205080204" pitchFamily="34" charset="-128"/>
              </a:rPr>
              <a:t>To convert between tuples and lists use the list() and tuple() functions:</a:t>
            </a:r>
          </a:p>
          <a:p>
            <a:pPr lvl="1">
              <a:buFontTx/>
              <a:buNone/>
            </a:pPr>
            <a:r>
              <a:rPr lang="en-US" sz="28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li = list(</a:t>
            </a:r>
            <a:r>
              <a:rPr lang="en-US" sz="28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tu</a:t>
            </a:r>
            <a:r>
              <a:rPr lang="en-US" sz="28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</a:t>
            </a:r>
          </a:p>
          <a:p>
            <a:pPr lvl="1">
              <a:buFontTx/>
              <a:buNone/>
            </a:pPr>
            <a:r>
              <a:rPr lang="en-US" sz="28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tu</a:t>
            </a:r>
            <a:r>
              <a:rPr lang="en-US" sz="28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= tuple(li)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52</a:t>
            </a:fld>
            <a:endParaRPr lang="en-IN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96654" y="5992813"/>
            <a:ext cx="7616588" cy="670375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sz="1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2506" y="6052921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</TotalTime>
  <Words>2960</Words>
  <Application>Microsoft Office PowerPoint</Application>
  <PresentationFormat>Widescreen</PresentationFormat>
  <Paragraphs>560</Paragraphs>
  <Slides>52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3" baseType="lpstr">
      <vt:lpstr>ＭＳ Ｐゴシック</vt:lpstr>
      <vt:lpstr>Arial</vt:lpstr>
      <vt:lpstr>Calibri</vt:lpstr>
      <vt:lpstr>Calibri Light</vt:lpstr>
      <vt:lpstr>Courier</vt:lpstr>
      <vt:lpstr>Courier New</vt:lpstr>
      <vt:lpstr>Helvetica</vt:lpstr>
      <vt:lpstr>Lucida Sans Typewriter</vt:lpstr>
      <vt:lpstr>Symbol</vt:lpstr>
      <vt:lpstr>Times New Roman</vt:lpstr>
      <vt:lpstr>Office Theme</vt:lpstr>
      <vt:lpstr>LENDI INSTITUTE OF ENGINEERING AND TECHNOLGOY (Autonomous) Approved by AICTE and Permanently affiliated to JNTU Gurajada-Vizianagaram. </vt:lpstr>
      <vt:lpstr>Overview</vt:lpstr>
      <vt:lpstr>Brief History of Python</vt:lpstr>
      <vt:lpstr>Python’s Benevolent Dictator For Life</vt:lpstr>
      <vt:lpstr>http://docs.python.org/</vt:lpstr>
      <vt:lpstr>The Python tutorial is good!</vt:lpstr>
      <vt:lpstr>Running Python</vt:lpstr>
      <vt:lpstr>The Python Interpreter</vt:lpstr>
      <vt:lpstr>Installing</vt:lpstr>
      <vt:lpstr>IDLE Development Environment</vt:lpstr>
      <vt:lpstr>Editing Python in Emacs</vt:lpstr>
      <vt:lpstr>Running Interactively on UNIX</vt:lpstr>
      <vt:lpstr>Running Programs on UNIX</vt:lpstr>
      <vt:lpstr>Example ‘script’: fact.py</vt:lpstr>
      <vt:lpstr>Python Scripts</vt:lpstr>
      <vt:lpstr>Example of a Script</vt:lpstr>
      <vt:lpstr>results</vt:lpstr>
      <vt:lpstr>Getting a unique, sorted list</vt:lpstr>
      <vt:lpstr>results</vt:lpstr>
      <vt:lpstr>Simple functions: ex.py</vt:lpstr>
      <vt:lpstr>Simple functions: ex.py</vt:lpstr>
      <vt:lpstr>A Code Sample (in IDLE)</vt:lpstr>
      <vt:lpstr>Enough to Understand the Code</vt:lpstr>
      <vt:lpstr>Basic Datatypes</vt:lpstr>
      <vt:lpstr>Whitespace</vt:lpstr>
      <vt:lpstr>Comments</vt:lpstr>
      <vt:lpstr>Assignment</vt:lpstr>
      <vt:lpstr>Naming Rules</vt:lpstr>
      <vt:lpstr>Naming conventions</vt:lpstr>
      <vt:lpstr>Assignment</vt:lpstr>
      <vt:lpstr>Accessing Non-Existent Name</vt:lpstr>
      <vt:lpstr>Sequence types: Tuples, Lists, and Strings</vt:lpstr>
      <vt:lpstr>Sequence Types</vt:lpstr>
      <vt:lpstr>Similar Syntax</vt:lpstr>
      <vt:lpstr>Sequence Types 1</vt:lpstr>
      <vt:lpstr>Sequence Types 2</vt:lpstr>
      <vt:lpstr>Positive and negative indices</vt:lpstr>
      <vt:lpstr>Slicing: return copy of a subset</vt:lpstr>
      <vt:lpstr>Slicing: return copy of a =subset</vt:lpstr>
      <vt:lpstr>Copying the Whole Sequence</vt:lpstr>
      <vt:lpstr>The ‘in’ Operator</vt:lpstr>
      <vt:lpstr>The + Operator</vt:lpstr>
      <vt:lpstr>The * Operator</vt:lpstr>
      <vt:lpstr>Mutability: Tuples vs. Lists</vt:lpstr>
      <vt:lpstr>Lists are mutable</vt:lpstr>
      <vt:lpstr>Tuples are immutable</vt:lpstr>
      <vt:lpstr>Operations on Lists Only </vt:lpstr>
      <vt:lpstr>The extend method vs  +  </vt:lpstr>
      <vt:lpstr>Operations on Lists Only</vt:lpstr>
      <vt:lpstr>Operations on Lists Only</vt:lpstr>
      <vt:lpstr>Tuple details</vt:lpstr>
      <vt:lpstr>Summary: Tuples vs. Lists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LENDI INSTITUTE OF ENGINEERING AND TECHNOLGOY (Autonomous) Approved by AICTE and Permanently affiliated to JNTUGV-Vizianagaram </dc:title>
  <dc:creator>Naina devi</dc:creator>
  <cp:lastModifiedBy>Naina devi</cp:lastModifiedBy>
  <cp:revision>19</cp:revision>
  <dcterms:created xsi:type="dcterms:W3CDTF">2025-03-17T09:31:56Z</dcterms:created>
  <dcterms:modified xsi:type="dcterms:W3CDTF">2025-03-31T07:14:00Z</dcterms:modified>
</cp:coreProperties>
</file>